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9"/>
  </p:notesMasterIdLst>
  <p:sldIdLst>
    <p:sldId id="546" r:id="rId2"/>
    <p:sldId id="397" r:id="rId3"/>
    <p:sldId id="547" r:id="rId4"/>
    <p:sldId id="548" r:id="rId5"/>
    <p:sldId id="573" r:id="rId6"/>
    <p:sldId id="569" r:id="rId7"/>
    <p:sldId id="570" r:id="rId8"/>
    <p:sldId id="571" r:id="rId9"/>
    <p:sldId id="558" r:id="rId10"/>
    <p:sldId id="559" r:id="rId11"/>
    <p:sldId id="579" r:id="rId12"/>
    <p:sldId id="557" r:id="rId13"/>
    <p:sldId id="560" r:id="rId14"/>
    <p:sldId id="561" r:id="rId15"/>
    <p:sldId id="562" r:id="rId16"/>
    <p:sldId id="588" r:id="rId17"/>
    <p:sldId id="563" r:id="rId18"/>
    <p:sldId id="566" r:id="rId19"/>
    <p:sldId id="565" r:id="rId20"/>
    <p:sldId id="564" r:id="rId21"/>
    <p:sldId id="572" r:id="rId22"/>
    <p:sldId id="574" r:id="rId23"/>
    <p:sldId id="575" r:id="rId24"/>
    <p:sldId id="567" r:id="rId25"/>
    <p:sldId id="580" r:id="rId26"/>
    <p:sldId id="862" r:id="rId27"/>
    <p:sldId id="863" r:id="rId28"/>
    <p:sldId id="576" r:id="rId29"/>
    <p:sldId id="577" r:id="rId30"/>
    <p:sldId id="578" r:id="rId31"/>
    <p:sldId id="625" r:id="rId32"/>
    <p:sldId id="864" r:id="rId33"/>
    <p:sldId id="581" r:id="rId34"/>
    <p:sldId id="865" r:id="rId35"/>
    <p:sldId id="584" r:id="rId36"/>
    <p:sldId id="582" r:id="rId37"/>
    <p:sldId id="585" r:id="rId38"/>
    <p:sldId id="586" r:id="rId39"/>
    <p:sldId id="587" r:id="rId40"/>
    <p:sldId id="589" r:id="rId41"/>
    <p:sldId id="591" r:id="rId42"/>
    <p:sldId id="592" r:id="rId43"/>
    <p:sldId id="593" r:id="rId44"/>
    <p:sldId id="595" r:id="rId45"/>
    <p:sldId id="594" r:id="rId46"/>
    <p:sldId id="596" r:id="rId47"/>
    <p:sldId id="601" r:id="rId48"/>
    <p:sldId id="597" r:id="rId49"/>
    <p:sldId id="598" r:id="rId50"/>
    <p:sldId id="599" r:id="rId51"/>
    <p:sldId id="600" r:id="rId52"/>
    <p:sldId id="602" r:id="rId53"/>
    <p:sldId id="603" r:id="rId54"/>
    <p:sldId id="604" r:id="rId55"/>
    <p:sldId id="605" r:id="rId56"/>
    <p:sldId id="606" r:id="rId57"/>
    <p:sldId id="607" r:id="rId58"/>
    <p:sldId id="608" r:id="rId59"/>
    <p:sldId id="609" r:id="rId60"/>
    <p:sldId id="610" r:id="rId61"/>
    <p:sldId id="611" r:id="rId62"/>
    <p:sldId id="626" r:id="rId63"/>
    <p:sldId id="632" r:id="rId64"/>
    <p:sldId id="633" r:id="rId65"/>
    <p:sldId id="624" r:id="rId66"/>
    <p:sldId id="1106" r:id="rId67"/>
    <p:sldId id="1107" r:id="rId68"/>
    <p:sldId id="648" r:id="rId69"/>
    <p:sldId id="612" r:id="rId70"/>
    <p:sldId id="615" r:id="rId71"/>
    <p:sldId id="616" r:id="rId72"/>
    <p:sldId id="617" r:id="rId73"/>
    <p:sldId id="618" r:id="rId74"/>
    <p:sldId id="619" r:id="rId75"/>
    <p:sldId id="620" r:id="rId76"/>
    <p:sldId id="621" r:id="rId77"/>
    <p:sldId id="622" r:id="rId78"/>
    <p:sldId id="623" r:id="rId79"/>
    <p:sldId id="627" r:id="rId80"/>
    <p:sldId id="628" r:id="rId81"/>
    <p:sldId id="630" r:id="rId82"/>
    <p:sldId id="629" r:id="rId83"/>
    <p:sldId id="634" r:id="rId84"/>
    <p:sldId id="635" r:id="rId85"/>
    <p:sldId id="636" r:id="rId86"/>
    <p:sldId id="637" r:id="rId87"/>
    <p:sldId id="638" r:id="rId88"/>
    <p:sldId id="639" r:id="rId89"/>
    <p:sldId id="640" r:id="rId90"/>
    <p:sldId id="641" r:id="rId91"/>
    <p:sldId id="642" r:id="rId92"/>
    <p:sldId id="643" r:id="rId93"/>
    <p:sldId id="645" r:id="rId94"/>
    <p:sldId id="646" r:id="rId95"/>
    <p:sldId id="896" r:id="rId96"/>
    <p:sldId id="897" r:id="rId97"/>
    <p:sldId id="647" r:id="rId98"/>
    <p:sldId id="649" r:id="rId99"/>
    <p:sldId id="650" r:id="rId100"/>
    <p:sldId id="651" r:id="rId101"/>
    <p:sldId id="654" r:id="rId102"/>
    <p:sldId id="655" r:id="rId103"/>
    <p:sldId id="656" r:id="rId104"/>
    <p:sldId id="657" r:id="rId105"/>
    <p:sldId id="658" r:id="rId106"/>
    <p:sldId id="659" r:id="rId107"/>
    <p:sldId id="660" r:id="rId108"/>
    <p:sldId id="661" r:id="rId109"/>
    <p:sldId id="662" r:id="rId110"/>
    <p:sldId id="663" r:id="rId111"/>
    <p:sldId id="664" r:id="rId112"/>
    <p:sldId id="666" r:id="rId113"/>
    <p:sldId id="665" r:id="rId114"/>
    <p:sldId id="668" r:id="rId115"/>
    <p:sldId id="669" r:id="rId116"/>
    <p:sldId id="667" r:id="rId117"/>
    <p:sldId id="671" r:id="rId118"/>
    <p:sldId id="720" r:id="rId119"/>
    <p:sldId id="672" r:id="rId120"/>
    <p:sldId id="673" r:id="rId121"/>
    <p:sldId id="674" r:id="rId122"/>
    <p:sldId id="675" r:id="rId123"/>
    <p:sldId id="676" r:id="rId124"/>
    <p:sldId id="721" r:id="rId125"/>
    <p:sldId id="677" r:id="rId126"/>
    <p:sldId id="678" r:id="rId127"/>
    <p:sldId id="679" r:id="rId128"/>
    <p:sldId id="680" r:id="rId129"/>
    <p:sldId id="702" r:id="rId130"/>
    <p:sldId id="703" r:id="rId131"/>
    <p:sldId id="704" r:id="rId132"/>
    <p:sldId id="705" r:id="rId133"/>
    <p:sldId id="706" r:id="rId134"/>
    <p:sldId id="707" r:id="rId135"/>
    <p:sldId id="708" r:id="rId136"/>
    <p:sldId id="709" r:id="rId137"/>
    <p:sldId id="710" r:id="rId138"/>
    <p:sldId id="711" r:id="rId139"/>
    <p:sldId id="712" r:id="rId140"/>
    <p:sldId id="713" r:id="rId141"/>
    <p:sldId id="714" r:id="rId142"/>
    <p:sldId id="715" r:id="rId143"/>
    <p:sldId id="716" r:id="rId144"/>
    <p:sldId id="718" r:id="rId145"/>
    <p:sldId id="719" r:id="rId146"/>
    <p:sldId id="722" r:id="rId147"/>
    <p:sldId id="723" r:id="rId148"/>
    <p:sldId id="724" r:id="rId149"/>
    <p:sldId id="725" r:id="rId150"/>
    <p:sldId id="726" r:id="rId151"/>
    <p:sldId id="727" r:id="rId152"/>
    <p:sldId id="728" r:id="rId153"/>
    <p:sldId id="681" r:id="rId154"/>
    <p:sldId id="756" r:id="rId155"/>
    <p:sldId id="755" r:id="rId156"/>
    <p:sldId id="757" r:id="rId157"/>
    <p:sldId id="758" r:id="rId158"/>
    <p:sldId id="759" r:id="rId159"/>
    <p:sldId id="760" r:id="rId160"/>
    <p:sldId id="761" r:id="rId161"/>
    <p:sldId id="762" r:id="rId162"/>
    <p:sldId id="763" r:id="rId163"/>
    <p:sldId id="764" r:id="rId164"/>
    <p:sldId id="754" r:id="rId165"/>
    <p:sldId id="765" r:id="rId166"/>
    <p:sldId id="797" r:id="rId167"/>
    <p:sldId id="798" r:id="rId168"/>
    <p:sldId id="799" r:id="rId169"/>
    <p:sldId id="800" r:id="rId170"/>
    <p:sldId id="801" r:id="rId171"/>
    <p:sldId id="802" r:id="rId172"/>
    <p:sldId id="803" r:id="rId173"/>
    <p:sldId id="804" r:id="rId174"/>
    <p:sldId id="805" r:id="rId175"/>
    <p:sldId id="806" r:id="rId176"/>
    <p:sldId id="807" r:id="rId177"/>
    <p:sldId id="808" r:id="rId178"/>
    <p:sldId id="809" r:id="rId179"/>
    <p:sldId id="810" r:id="rId180"/>
    <p:sldId id="811" r:id="rId181"/>
    <p:sldId id="812" r:id="rId182"/>
    <p:sldId id="813" r:id="rId183"/>
    <p:sldId id="814" r:id="rId184"/>
    <p:sldId id="815" r:id="rId185"/>
    <p:sldId id="816" r:id="rId186"/>
    <p:sldId id="817" r:id="rId187"/>
    <p:sldId id="818" r:id="rId188"/>
    <p:sldId id="819" r:id="rId189"/>
    <p:sldId id="820" r:id="rId190"/>
    <p:sldId id="821" r:id="rId191"/>
    <p:sldId id="823" r:id="rId192"/>
    <p:sldId id="822" r:id="rId193"/>
    <p:sldId id="824" r:id="rId194"/>
    <p:sldId id="825" r:id="rId195"/>
    <p:sldId id="826" r:id="rId196"/>
    <p:sldId id="827" r:id="rId197"/>
    <p:sldId id="828" r:id="rId198"/>
    <p:sldId id="829" r:id="rId199"/>
    <p:sldId id="830" r:id="rId200"/>
    <p:sldId id="831" r:id="rId201"/>
    <p:sldId id="832" r:id="rId202"/>
    <p:sldId id="833" r:id="rId203"/>
    <p:sldId id="834" r:id="rId204"/>
    <p:sldId id="835" r:id="rId205"/>
    <p:sldId id="836" r:id="rId206"/>
    <p:sldId id="837" r:id="rId207"/>
    <p:sldId id="838" r:id="rId208"/>
    <p:sldId id="839" r:id="rId209"/>
    <p:sldId id="840" r:id="rId210"/>
    <p:sldId id="841" r:id="rId211"/>
    <p:sldId id="842" r:id="rId212"/>
    <p:sldId id="843" r:id="rId213"/>
    <p:sldId id="844" r:id="rId214"/>
    <p:sldId id="845" r:id="rId215"/>
    <p:sldId id="846" r:id="rId216"/>
    <p:sldId id="847" r:id="rId217"/>
    <p:sldId id="848" r:id="rId218"/>
    <p:sldId id="849" r:id="rId219"/>
    <p:sldId id="851" r:id="rId220"/>
    <p:sldId id="850" r:id="rId221"/>
    <p:sldId id="860" r:id="rId222"/>
    <p:sldId id="852" r:id="rId223"/>
    <p:sldId id="853" r:id="rId224"/>
    <p:sldId id="854" r:id="rId225"/>
    <p:sldId id="855" r:id="rId226"/>
    <p:sldId id="856" r:id="rId227"/>
    <p:sldId id="796" r:id="rId228"/>
    <p:sldId id="858" r:id="rId229"/>
    <p:sldId id="859" r:id="rId230"/>
    <p:sldId id="857" r:id="rId231"/>
    <p:sldId id="729" r:id="rId232"/>
    <p:sldId id="730" r:id="rId233"/>
    <p:sldId id="732" r:id="rId234"/>
    <p:sldId id="779" r:id="rId235"/>
    <p:sldId id="731" r:id="rId236"/>
    <p:sldId id="733" r:id="rId237"/>
    <p:sldId id="734" r:id="rId238"/>
    <p:sldId id="739" r:id="rId239"/>
    <p:sldId id="766" r:id="rId240"/>
    <p:sldId id="735" r:id="rId241"/>
    <p:sldId id="736" r:id="rId242"/>
    <p:sldId id="737" r:id="rId243"/>
    <p:sldId id="738" r:id="rId244"/>
    <p:sldId id="740" r:id="rId245"/>
    <p:sldId id="741" r:id="rId246"/>
    <p:sldId id="742" r:id="rId247"/>
    <p:sldId id="743" r:id="rId248"/>
    <p:sldId id="744" r:id="rId249"/>
    <p:sldId id="745" r:id="rId250"/>
    <p:sldId id="746" r:id="rId251"/>
    <p:sldId id="747" r:id="rId252"/>
    <p:sldId id="748" r:id="rId253"/>
    <p:sldId id="749" r:id="rId254"/>
    <p:sldId id="750" r:id="rId255"/>
    <p:sldId id="751" r:id="rId256"/>
    <p:sldId id="752" r:id="rId257"/>
    <p:sldId id="767" r:id="rId258"/>
    <p:sldId id="768" r:id="rId259"/>
    <p:sldId id="769" r:id="rId260"/>
    <p:sldId id="770" r:id="rId261"/>
    <p:sldId id="781" r:id="rId262"/>
    <p:sldId id="771" r:id="rId263"/>
    <p:sldId id="772" r:id="rId264"/>
    <p:sldId id="773" r:id="rId265"/>
    <p:sldId id="774" r:id="rId266"/>
    <p:sldId id="775" r:id="rId267"/>
    <p:sldId id="776" r:id="rId268"/>
    <p:sldId id="777" r:id="rId269"/>
    <p:sldId id="778" r:id="rId270"/>
    <p:sldId id="782" r:id="rId271"/>
    <p:sldId id="784" r:id="rId272"/>
    <p:sldId id="785" r:id="rId273"/>
    <p:sldId id="786" r:id="rId274"/>
    <p:sldId id="788" r:id="rId275"/>
    <p:sldId id="789" r:id="rId276"/>
    <p:sldId id="790" r:id="rId277"/>
    <p:sldId id="791" r:id="rId278"/>
    <p:sldId id="792" r:id="rId279"/>
    <p:sldId id="793" r:id="rId280"/>
    <p:sldId id="794" r:id="rId281"/>
    <p:sldId id="795" r:id="rId282"/>
    <p:sldId id="991" r:id="rId283"/>
    <p:sldId id="992" r:id="rId284"/>
    <p:sldId id="993" r:id="rId285"/>
    <p:sldId id="996" r:id="rId286"/>
    <p:sldId id="995" r:id="rId287"/>
    <p:sldId id="994" r:id="rId288"/>
    <p:sldId id="861" r:id="rId289"/>
    <p:sldId id="866" r:id="rId290"/>
    <p:sldId id="867" r:id="rId291"/>
    <p:sldId id="868" r:id="rId292"/>
    <p:sldId id="869" r:id="rId293"/>
    <p:sldId id="870" r:id="rId294"/>
    <p:sldId id="871" r:id="rId295"/>
    <p:sldId id="872" r:id="rId296"/>
    <p:sldId id="873" r:id="rId297"/>
    <p:sldId id="874" r:id="rId298"/>
    <p:sldId id="875" r:id="rId299"/>
    <p:sldId id="876" r:id="rId300"/>
    <p:sldId id="877" r:id="rId301"/>
    <p:sldId id="878" r:id="rId302"/>
    <p:sldId id="879" r:id="rId303"/>
    <p:sldId id="881" r:id="rId304"/>
    <p:sldId id="880" r:id="rId305"/>
    <p:sldId id="882" r:id="rId306"/>
    <p:sldId id="892" r:id="rId307"/>
    <p:sldId id="893" r:id="rId308"/>
    <p:sldId id="894" r:id="rId309"/>
    <p:sldId id="883" r:id="rId310"/>
    <p:sldId id="884" r:id="rId311"/>
    <p:sldId id="885" r:id="rId312"/>
    <p:sldId id="886" r:id="rId313"/>
    <p:sldId id="887" r:id="rId314"/>
    <p:sldId id="888" r:id="rId315"/>
    <p:sldId id="889" r:id="rId316"/>
    <p:sldId id="890" r:id="rId317"/>
    <p:sldId id="891" r:id="rId318"/>
    <p:sldId id="900" r:id="rId319"/>
    <p:sldId id="898" r:id="rId320"/>
    <p:sldId id="899" r:id="rId321"/>
    <p:sldId id="901" r:id="rId322"/>
    <p:sldId id="902" r:id="rId323"/>
    <p:sldId id="923" r:id="rId324"/>
    <p:sldId id="903" r:id="rId325"/>
    <p:sldId id="904" r:id="rId326"/>
    <p:sldId id="905" r:id="rId327"/>
    <p:sldId id="906" r:id="rId328"/>
    <p:sldId id="925" r:id="rId329"/>
    <p:sldId id="907" r:id="rId330"/>
    <p:sldId id="908" r:id="rId331"/>
    <p:sldId id="911" r:id="rId332"/>
    <p:sldId id="912" r:id="rId333"/>
    <p:sldId id="913" r:id="rId334"/>
    <p:sldId id="914" r:id="rId335"/>
    <p:sldId id="915" r:id="rId336"/>
    <p:sldId id="916" r:id="rId337"/>
    <p:sldId id="917" r:id="rId338"/>
    <p:sldId id="918" r:id="rId339"/>
    <p:sldId id="919" r:id="rId340"/>
    <p:sldId id="921" r:id="rId341"/>
    <p:sldId id="922" r:id="rId342"/>
    <p:sldId id="920" r:id="rId343"/>
    <p:sldId id="924" r:id="rId344"/>
    <p:sldId id="926" r:id="rId345"/>
    <p:sldId id="927" r:id="rId346"/>
    <p:sldId id="928" r:id="rId347"/>
    <p:sldId id="929" r:id="rId348"/>
    <p:sldId id="930" r:id="rId349"/>
    <p:sldId id="931" r:id="rId350"/>
    <p:sldId id="932" r:id="rId351"/>
    <p:sldId id="933" r:id="rId352"/>
    <p:sldId id="934" r:id="rId353"/>
    <p:sldId id="935" r:id="rId354"/>
    <p:sldId id="936" r:id="rId355"/>
    <p:sldId id="937" r:id="rId356"/>
    <p:sldId id="938" r:id="rId357"/>
    <p:sldId id="939" r:id="rId358"/>
    <p:sldId id="940" r:id="rId359"/>
    <p:sldId id="941" r:id="rId360"/>
    <p:sldId id="942" r:id="rId361"/>
    <p:sldId id="943" r:id="rId362"/>
    <p:sldId id="944" r:id="rId363"/>
    <p:sldId id="945" r:id="rId364"/>
    <p:sldId id="946" r:id="rId365"/>
    <p:sldId id="947" r:id="rId366"/>
    <p:sldId id="948" r:id="rId367"/>
    <p:sldId id="949" r:id="rId368"/>
    <p:sldId id="950" r:id="rId369"/>
    <p:sldId id="951" r:id="rId370"/>
    <p:sldId id="952" r:id="rId371"/>
    <p:sldId id="954" r:id="rId372"/>
    <p:sldId id="953" r:id="rId373"/>
    <p:sldId id="955" r:id="rId374"/>
    <p:sldId id="956" r:id="rId375"/>
    <p:sldId id="957" r:id="rId376"/>
    <p:sldId id="958" r:id="rId377"/>
    <p:sldId id="959" r:id="rId378"/>
    <p:sldId id="960" r:id="rId379"/>
    <p:sldId id="961" r:id="rId380"/>
    <p:sldId id="962" r:id="rId381"/>
    <p:sldId id="963" r:id="rId382"/>
    <p:sldId id="964" r:id="rId383"/>
    <p:sldId id="965" r:id="rId384"/>
    <p:sldId id="966" r:id="rId385"/>
    <p:sldId id="997" r:id="rId386"/>
    <p:sldId id="1005" r:id="rId387"/>
    <p:sldId id="1006" r:id="rId388"/>
    <p:sldId id="1007" r:id="rId389"/>
    <p:sldId id="1008" r:id="rId390"/>
    <p:sldId id="1009" r:id="rId391"/>
    <p:sldId id="1000" r:id="rId392"/>
    <p:sldId id="1001" r:id="rId393"/>
    <p:sldId id="998" r:id="rId394"/>
    <p:sldId id="999" r:id="rId395"/>
    <p:sldId id="1002" r:id="rId396"/>
    <p:sldId id="1003" r:id="rId397"/>
    <p:sldId id="1004" r:id="rId398"/>
    <p:sldId id="1010" r:id="rId399"/>
    <p:sldId id="1011" r:id="rId400"/>
    <p:sldId id="1012" r:id="rId401"/>
    <p:sldId id="1014" r:id="rId402"/>
    <p:sldId id="1013" r:id="rId403"/>
    <p:sldId id="1015" r:id="rId404"/>
    <p:sldId id="1016" r:id="rId405"/>
    <p:sldId id="1017" r:id="rId406"/>
    <p:sldId id="1018" r:id="rId407"/>
    <p:sldId id="1019" r:id="rId408"/>
    <p:sldId id="1020" r:id="rId409"/>
    <p:sldId id="1021" r:id="rId410"/>
    <p:sldId id="1022" r:id="rId411"/>
    <p:sldId id="1023" r:id="rId412"/>
    <p:sldId id="1025" r:id="rId413"/>
    <p:sldId id="1026" r:id="rId414"/>
    <p:sldId id="1027" r:id="rId415"/>
    <p:sldId id="1028" r:id="rId416"/>
    <p:sldId id="1029" r:id="rId417"/>
    <p:sldId id="1030" r:id="rId418"/>
    <p:sldId id="1031" r:id="rId419"/>
    <p:sldId id="1032" r:id="rId420"/>
    <p:sldId id="1033" r:id="rId421"/>
    <p:sldId id="1034" r:id="rId422"/>
    <p:sldId id="1035" r:id="rId423"/>
    <p:sldId id="1036" r:id="rId424"/>
    <p:sldId id="1037" r:id="rId425"/>
    <p:sldId id="1038" r:id="rId426"/>
    <p:sldId id="1039" r:id="rId427"/>
    <p:sldId id="1040" r:id="rId428"/>
    <p:sldId id="1059" r:id="rId429"/>
    <p:sldId id="1041" r:id="rId430"/>
    <p:sldId id="1042" r:id="rId431"/>
    <p:sldId id="1043" r:id="rId432"/>
    <p:sldId id="1044" r:id="rId433"/>
    <p:sldId id="1045" r:id="rId434"/>
    <p:sldId id="1046" r:id="rId435"/>
    <p:sldId id="1047" r:id="rId436"/>
    <p:sldId id="1048" r:id="rId437"/>
    <p:sldId id="1050" r:id="rId438"/>
    <p:sldId id="1051" r:id="rId439"/>
    <p:sldId id="1052" r:id="rId440"/>
    <p:sldId id="1053" r:id="rId441"/>
    <p:sldId id="1054" r:id="rId442"/>
    <p:sldId id="1055" r:id="rId443"/>
    <p:sldId id="1085" r:id="rId444"/>
    <p:sldId id="1086" r:id="rId445"/>
    <p:sldId id="1087" r:id="rId446"/>
    <p:sldId id="1088" r:id="rId447"/>
    <p:sldId id="1089" r:id="rId448"/>
    <p:sldId id="1090" r:id="rId449"/>
    <p:sldId id="1091" r:id="rId450"/>
    <p:sldId id="1092" r:id="rId451"/>
    <p:sldId id="1093" r:id="rId452"/>
    <p:sldId id="1094" r:id="rId453"/>
    <p:sldId id="1058" r:id="rId454"/>
    <p:sldId id="1060" r:id="rId455"/>
    <p:sldId id="1079" r:id="rId456"/>
    <p:sldId id="1061" r:id="rId457"/>
    <p:sldId id="1062" r:id="rId458"/>
    <p:sldId id="1063" r:id="rId459"/>
    <p:sldId id="1064" r:id="rId460"/>
    <p:sldId id="1065" r:id="rId461"/>
    <p:sldId id="1066" r:id="rId462"/>
    <p:sldId id="1067" r:id="rId463"/>
    <p:sldId id="1068" r:id="rId464"/>
    <p:sldId id="1069" r:id="rId465"/>
    <p:sldId id="1070" r:id="rId466"/>
    <p:sldId id="1071" r:id="rId467"/>
    <p:sldId id="1072" r:id="rId468"/>
    <p:sldId id="1073" r:id="rId469"/>
    <p:sldId id="1074" r:id="rId470"/>
    <p:sldId id="1075" r:id="rId471"/>
    <p:sldId id="1076" r:id="rId472"/>
    <p:sldId id="1077" r:id="rId473"/>
    <p:sldId id="1078" r:id="rId474"/>
    <p:sldId id="1080" r:id="rId475"/>
    <p:sldId id="1081" r:id="rId476"/>
    <p:sldId id="1082" r:id="rId477"/>
    <p:sldId id="1083" r:id="rId478"/>
    <p:sldId id="1084" r:id="rId479"/>
    <p:sldId id="1095" r:id="rId480"/>
    <p:sldId id="1097" r:id="rId481"/>
    <p:sldId id="1098" r:id="rId482"/>
    <p:sldId id="1099" r:id="rId483"/>
    <p:sldId id="1100" r:id="rId484"/>
    <p:sldId id="1101" r:id="rId485"/>
    <p:sldId id="1102" r:id="rId486"/>
    <p:sldId id="1105" r:id="rId487"/>
    <p:sldId id="1104" r:id="rId488"/>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4660"/>
  </p:normalViewPr>
  <p:slideViewPr>
    <p:cSldViewPr snapToGrid="0">
      <p:cViewPr varScale="1">
        <p:scale>
          <a:sx n="67" d="100"/>
          <a:sy n="67" d="100"/>
        </p:scale>
        <p:origin x="12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presProps" Target="presProps.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theme" Target="theme/theme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notesMaster" Target="notesMasters/notesMaster1.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viewProps" Target="viewProps.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tableStyles" Target="tableStyles.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BB8D2-5B59-415C-A645-8298CDE46CE3}" type="datetimeFigureOut">
              <a:rPr lang="en-CA" smtClean="0"/>
              <a:t>2023-02-10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00-DB58-4C37-9046-5329C1B4BADD}" type="slidenum">
              <a:rPr lang="en-CA" smtClean="0"/>
              <a:t>‹#›</a:t>
            </a:fld>
            <a:endParaRPr lang="en-CA"/>
          </a:p>
        </p:txBody>
      </p:sp>
    </p:spTree>
    <p:extLst>
      <p:ext uri="{BB962C8B-B14F-4D97-AF65-F5344CB8AC3E}">
        <p14:creationId xmlns:p14="http://schemas.microsoft.com/office/powerpoint/2010/main" val="225294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5" name="Footer Placeholder 4">
            <a:extLst>
              <a:ext uri="{FF2B5EF4-FFF2-40B4-BE49-F238E27FC236}">
                <a16:creationId xmlns:a16="http://schemas.microsoft.com/office/drawing/2014/main"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5" name="Footer Placeholder 4">
            <a:extLst>
              <a:ext uri="{FF2B5EF4-FFF2-40B4-BE49-F238E27FC236}">
                <a16:creationId xmlns:a16="http://schemas.microsoft.com/office/drawing/2014/main"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5" name="Footer Placeholder 4">
            <a:extLst>
              <a:ext uri="{FF2B5EF4-FFF2-40B4-BE49-F238E27FC236}">
                <a16:creationId xmlns:a16="http://schemas.microsoft.com/office/drawing/2014/main"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5" name="Footer Placeholder 4">
            <a:extLst>
              <a:ext uri="{FF2B5EF4-FFF2-40B4-BE49-F238E27FC236}">
                <a16:creationId xmlns:a16="http://schemas.microsoft.com/office/drawing/2014/main"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6" name="Footer Placeholder 4">
            <a:extLst>
              <a:ext uri="{FF2B5EF4-FFF2-40B4-BE49-F238E27FC236}">
                <a16:creationId xmlns:a16="http://schemas.microsoft.com/office/drawing/2014/main"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8" name="Footer Placeholder 4">
            <a:extLst>
              <a:ext uri="{FF2B5EF4-FFF2-40B4-BE49-F238E27FC236}">
                <a16:creationId xmlns:a16="http://schemas.microsoft.com/office/drawing/2014/main"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4" name="Footer Placeholder 4">
            <a:extLst>
              <a:ext uri="{FF2B5EF4-FFF2-40B4-BE49-F238E27FC236}">
                <a16:creationId xmlns:a16="http://schemas.microsoft.com/office/drawing/2014/main"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3" name="Footer Placeholder 4">
            <a:extLst>
              <a:ext uri="{FF2B5EF4-FFF2-40B4-BE49-F238E27FC236}">
                <a16:creationId xmlns:a16="http://schemas.microsoft.com/office/drawing/2014/main"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6" name="Footer Placeholder 4">
            <a:extLst>
              <a:ext uri="{FF2B5EF4-FFF2-40B4-BE49-F238E27FC236}">
                <a16:creationId xmlns:a16="http://schemas.microsoft.com/office/drawing/2014/main"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t>2023-02-10</a:t>
            </a:fld>
            <a:endParaRPr lang="en-CA"/>
          </a:p>
        </p:txBody>
      </p:sp>
      <p:sp>
        <p:nvSpPr>
          <p:cNvPr id="6" name="Footer Placeholder 4">
            <a:extLst>
              <a:ext uri="{FF2B5EF4-FFF2-40B4-BE49-F238E27FC236}">
                <a16:creationId xmlns:a16="http://schemas.microsoft.com/office/drawing/2014/main"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t>‹#›</a:t>
            </a:fld>
            <a:endParaRPr lang="en-CA"/>
          </a:p>
        </p:txBody>
      </p:sp>
    </p:spTree>
    <p:extLst>
      <p:ext uri="{BB962C8B-B14F-4D97-AF65-F5344CB8AC3E}">
        <p14:creationId xmlns:p14="http://schemas.microsoft.com/office/powerpoint/2010/main"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t>2023-02-10</a:t>
            </a:fld>
            <a:endParaRPr lang="en-CA"/>
          </a:p>
        </p:txBody>
      </p:sp>
      <p:sp>
        <p:nvSpPr>
          <p:cNvPr id="5" name="Footer Placeholder 4">
            <a:extLst>
              <a:ext uri="{FF2B5EF4-FFF2-40B4-BE49-F238E27FC236}">
                <a16:creationId xmlns:a16="http://schemas.microsoft.com/office/drawing/2014/main"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t>‹#›</a:t>
            </a:fld>
            <a:endParaRPr lang="en-CA"/>
          </a:p>
        </p:txBody>
      </p:sp>
      <p:sp>
        <p:nvSpPr>
          <p:cNvPr id="3" name="Rectangle 2">
            <a:extLst>
              <a:ext uri="{FF2B5EF4-FFF2-40B4-BE49-F238E27FC236}">
                <a16:creationId xmlns:a16="http://schemas.microsoft.com/office/drawing/2014/main"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hyperlink" Target="https://www.altestore.com/store/charge-controllers/solar-charge-controllers/pwm-solar-charge-controllers-c477/#more" TargetMode="Externa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2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2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4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2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2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2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 Id="rId4" Type="http://schemas.openxmlformats.org/officeDocument/2006/relationships/image" Target="../media/image91.png"/></Relationships>
</file>

<file path=ppt/slides/_rels/slide27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29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6.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4.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4.xml"/><Relationship Id="rId5" Type="http://schemas.openxmlformats.org/officeDocument/2006/relationships/image" Target="../media/image106.png"/><Relationship Id="rId4" Type="http://schemas.openxmlformats.org/officeDocument/2006/relationships/image" Target="../media/image105.png"/></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4.xml"/></Relationships>
</file>

<file path=ppt/slides/_rels/slide34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4.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4.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364.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365.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4.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4.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4.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39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4.xml"/><Relationship Id="rId4" Type="http://schemas.openxmlformats.org/officeDocument/2006/relationships/image" Target="../media/image123.png"/></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4.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4.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4.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4.xml"/></Relationships>
</file>

<file path=ppt/slides/_rels/slide43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43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4.xml"/></Relationships>
</file>

<file path=ppt/slides/_rels/slide43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4.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1.xml.rels><?xml version="1.0" encoding="UTF-8" standalone="yes"?>
<Relationships xmlns="http://schemas.openxmlformats.org/package/2006/relationships"><Relationship Id="rId2" Type="http://schemas.openxmlformats.org/officeDocument/2006/relationships/hyperlink" Target="https://www.rollsbattery.com/" TargetMode="External"/><Relationship Id="rId1" Type="http://schemas.openxmlformats.org/officeDocument/2006/relationships/slideLayout" Target="../slideLayouts/slideLayout4.xml"/></Relationships>
</file>

<file path=ppt/slides/_rels/slide46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4.xml"/></Relationships>
</file>

<file path=ppt/slides/_rels/slide4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4.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5.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4.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7.xml.rels><?xml version="1.0" encoding="UTF-8" standalone="yes"?>
<Relationships xmlns="http://schemas.openxmlformats.org/package/2006/relationships"><Relationship Id="rId2" Type="http://schemas.openxmlformats.org/officeDocument/2006/relationships/hyperlink" Target="https://www.rollsbattery.com/" TargetMode="External"/><Relationship Id="rId1" Type="http://schemas.openxmlformats.org/officeDocument/2006/relationships/slideLayout" Target="../slideLayouts/slideLayout4.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4.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0.xml.rels><?xml version="1.0" encoding="UTF-8" standalone="yes"?>
<Relationships xmlns="http://schemas.openxmlformats.org/package/2006/relationships"><Relationship Id="rId2" Type="http://schemas.openxmlformats.org/officeDocument/2006/relationships/hyperlink" Target="https://www.rollsbattery.com/" TargetMode="External"/><Relationship Id="rId1" Type="http://schemas.openxmlformats.org/officeDocument/2006/relationships/slideLayout" Target="../slideLayouts/slideLayout4.xml"/></Relationships>
</file>

<file path=ppt/slides/_rels/slide48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4.xml"/></Relationships>
</file>

<file path=ppt/slides/_rels/slide48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48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48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4.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ollsbattery.com/"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pic>
        <p:nvPicPr>
          <p:cNvPr id="12" name="Picture 11" descr="A picture containing text, blur&#10;&#10;Description automatically generated">
            <a:extLst>
              <a:ext uri="{FF2B5EF4-FFF2-40B4-BE49-F238E27FC236}">
                <a16:creationId xmlns:a16="http://schemas.microsoft.com/office/drawing/2014/main" id="{9BAADFDD-0779-BE3F-62D5-56918A820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id="{22C7F23F-E6FD-4E79-1432-8DEF0B8698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val="168629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Examples of Secondary batteries.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Lead-acid batteries contain lead with an acid and are cheap. These are heavy.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Ni-Cd batteries are made of Nickel and Cadmium. They have a lower discharge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05540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BULK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first of the three-phase charging process is the Bulk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During this stage the maximum amount of current flows into the battery bank until a desired programmed voltage is reached.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7CB286-AE71-576C-EBA7-FF4B22D08061}"/>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2239643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Flooded models, the recommended Bulk charge current is 10% of the AH capacity of the battery bank, based on the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AH rate (C/20) (min 5%, max 20%).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Higher charge current may cause the battery bank to overheat or damage the cells.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lower charge current may be used, however, this will prolong the required charge time and increase the potential for sulfation buildup.</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24FF5D-5D9C-4C18-9CB2-B900E20EEA45}"/>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2785156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 Bulk charge voltage set points are outlined in Table 2 (a) &amp; 2 (b) Flooded Charging Parameters.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 (b) refers to solar applications.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4087631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5" name="Picture 4">
            <a:extLst>
              <a:ext uri="{FF2B5EF4-FFF2-40B4-BE49-F238E27FC236}">
                <a16:creationId xmlns:a16="http://schemas.microsoft.com/office/drawing/2014/main" id="{3B59BE21-0DFA-B958-521D-B0E04ACD739B}"/>
              </a:ext>
            </a:extLst>
          </p:cNvPr>
          <p:cNvPicPr>
            <a:picLocks noChangeAspect="1"/>
          </p:cNvPicPr>
          <p:nvPr/>
        </p:nvPicPr>
        <p:blipFill>
          <a:blip r:embed="rId2"/>
          <a:stretch>
            <a:fillRect/>
          </a:stretch>
        </p:blipFill>
        <p:spPr>
          <a:xfrm>
            <a:off x="2343150" y="749629"/>
            <a:ext cx="5972176" cy="5612184"/>
          </a:xfrm>
          <a:prstGeom prst="rect">
            <a:avLst/>
          </a:prstGeom>
        </p:spPr>
      </p:pic>
    </p:spTree>
    <p:extLst>
      <p:ext uri="{BB962C8B-B14F-4D97-AF65-F5344CB8AC3E}">
        <p14:creationId xmlns:p14="http://schemas.microsoft.com/office/powerpoint/2010/main" val="2038250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6" name="Picture 5">
            <a:extLst>
              <a:ext uri="{FF2B5EF4-FFF2-40B4-BE49-F238E27FC236}">
                <a16:creationId xmlns:a16="http://schemas.microsoft.com/office/drawing/2014/main" id="{85F69AAD-FED5-DB36-76F8-1D5F1F340D9B}"/>
              </a:ext>
            </a:extLst>
          </p:cNvPr>
          <p:cNvPicPr>
            <a:picLocks noChangeAspect="1"/>
          </p:cNvPicPr>
          <p:nvPr/>
        </p:nvPicPr>
        <p:blipFill>
          <a:blip r:embed="rId2"/>
          <a:stretch>
            <a:fillRect/>
          </a:stretch>
        </p:blipFill>
        <p:spPr>
          <a:xfrm>
            <a:off x="666750" y="819150"/>
            <a:ext cx="7683859" cy="5307170"/>
          </a:xfrm>
          <a:prstGeom prst="rect">
            <a:avLst/>
          </a:prstGeom>
        </p:spPr>
      </p:pic>
    </p:spTree>
    <p:extLst>
      <p:ext uri="{BB962C8B-B14F-4D97-AF65-F5344CB8AC3E}">
        <p14:creationId xmlns:p14="http://schemas.microsoft.com/office/powerpoint/2010/main" val="41576184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Bulk charge voltage set points for various 12 volt flooded battery temperatures.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5" name="Picture 4">
            <a:extLst>
              <a:ext uri="{FF2B5EF4-FFF2-40B4-BE49-F238E27FC236}">
                <a16:creationId xmlns:a16="http://schemas.microsoft.com/office/drawing/2014/main" id="{BCBAE998-AC89-7702-5F54-3E3417F6A0B9}"/>
              </a:ext>
            </a:extLst>
          </p:cNvPr>
          <p:cNvPicPr>
            <a:picLocks noChangeAspect="1"/>
          </p:cNvPicPr>
          <p:nvPr/>
        </p:nvPicPr>
        <p:blipFill>
          <a:blip r:embed="rId2"/>
          <a:stretch>
            <a:fillRect/>
          </a:stretch>
        </p:blipFill>
        <p:spPr>
          <a:xfrm>
            <a:off x="-85724" y="3624262"/>
            <a:ext cx="8959780" cy="600075"/>
          </a:xfrm>
          <a:prstGeom prst="rect">
            <a:avLst/>
          </a:prstGeom>
        </p:spPr>
      </p:pic>
      <p:pic>
        <p:nvPicPr>
          <p:cNvPr id="7" name="Picture 6">
            <a:extLst>
              <a:ext uri="{FF2B5EF4-FFF2-40B4-BE49-F238E27FC236}">
                <a16:creationId xmlns:a16="http://schemas.microsoft.com/office/drawing/2014/main" id="{47749BE2-4432-FA27-9935-7C7D71897C11}"/>
              </a:ext>
            </a:extLst>
          </p:cNvPr>
          <p:cNvPicPr>
            <a:picLocks noChangeAspect="1"/>
          </p:cNvPicPr>
          <p:nvPr/>
        </p:nvPicPr>
        <p:blipFill>
          <a:blip r:embed="rId3"/>
          <a:stretch>
            <a:fillRect/>
          </a:stretch>
        </p:blipFill>
        <p:spPr>
          <a:xfrm>
            <a:off x="34854" y="2943225"/>
            <a:ext cx="8650993" cy="681037"/>
          </a:xfrm>
          <a:prstGeom prst="rect">
            <a:avLst/>
          </a:prstGeom>
        </p:spPr>
      </p:pic>
    </p:spTree>
    <p:extLst>
      <p:ext uri="{BB962C8B-B14F-4D97-AF65-F5344CB8AC3E}">
        <p14:creationId xmlns:p14="http://schemas.microsoft.com/office/powerpoint/2010/main" val="1740222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ABSORPTION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second and most important phase of the charge cycle is the Absorption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Bulk charge typically brings the battery bank to approximately 80% SOC.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Once reached, the charger will then switch to the programmed Absorption voltage to complete the charging cycle.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41144265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Most three-phase chargers include an Absorption charge time setting allowing the user to program the duration of time needed to reach a full state of charge (100% SOC).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set the Absorption charge time, a calculation is done using the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AH rating of the battery bank (C/20) and the actual measured charge current and/or max charger output.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9275480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As the battery bank nears 100% SOC, internal resistance in the battery increases and charge current begins to decrease.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assumed that over the time of the Absorption charge that 50% of your maximum charge current will be available.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3375497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Absorption Charge Time calculation uses a multiplier of 0.42 for Flooded models which factors in assumed loss of current during the Absorption charge phase.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48172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Ni-MH batteries are made of Nickel and metal hydride mixture. They have low power density.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NiFe</a:t>
            </a:r>
            <a:r>
              <a:rPr lang="en-US" sz="2800" dirty="0">
                <a:latin typeface="Arial" panose="020B0604020202020204" pitchFamily="34" charset="0"/>
                <a:ea typeface="Calibri" panose="020F0502020204030204" pitchFamily="34" charset="0"/>
                <a:cs typeface="Arial" panose="020B0604020202020204" pitchFamily="34" charset="0"/>
              </a:rPr>
              <a:t> Nickel Iron batteries are made of Nickel and Iron. Long lasting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Li-ion batteries are made of Lithium metal. They have a high-power density.</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67905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ABSORPTION CHARGE TIME – FLOODED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Where: T = 0.42 x C /I T = ABSORPTION CHARGE TIME</a:t>
            </a:r>
          </a:p>
          <a:p>
            <a:r>
              <a:rPr lang="en-US" sz="2800" dirty="0">
                <a:latin typeface="Arial" panose="020B0604020202020204" pitchFamily="34" charset="0"/>
                <a:ea typeface="Calibri" panose="020F0502020204030204" pitchFamily="34" charset="0"/>
                <a:cs typeface="Arial" panose="020B0604020202020204" pitchFamily="34" charset="0"/>
              </a:rPr>
              <a:t>C =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RATED CAPACITY (total AH capacity of battery bank)</a:t>
            </a:r>
          </a:p>
          <a:p>
            <a:r>
              <a:rPr lang="en-US" sz="2800" dirty="0">
                <a:latin typeface="Arial" panose="020B0604020202020204" pitchFamily="34" charset="0"/>
                <a:ea typeface="Calibri" panose="020F0502020204030204" pitchFamily="34" charset="0"/>
                <a:cs typeface="Arial" panose="020B0604020202020204" pitchFamily="34" charset="0"/>
              </a:rPr>
              <a:t>I = Charging Current (Amps) (*see Note: CHARGING CURRENT below)</a:t>
            </a:r>
          </a:p>
          <a:p>
            <a:r>
              <a:rPr lang="en-US" sz="2800" dirty="0">
                <a:latin typeface="Arial" panose="020B0604020202020204" pitchFamily="34" charset="0"/>
                <a:ea typeface="Calibri" panose="020F0502020204030204" pitchFamily="34" charset="0"/>
                <a:cs typeface="Arial" panose="020B0604020202020204" pitchFamily="34" charset="0"/>
              </a:rPr>
              <a:t>0.42 = (factors in assumed current loss during Absorption charge phase)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2912153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2 strings of 6 Volt 6 CS 25P models.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C20 853Ah 19.70A</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5" name="Picture 4">
            <a:extLst>
              <a:ext uri="{FF2B5EF4-FFF2-40B4-BE49-F238E27FC236}">
                <a16:creationId xmlns:a16="http://schemas.microsoft.com/office/drawing/2014/main" id="{88B4CCB5-ED4E-B847-88C8-C6A9F9326E21}"/>
              </a:ext>
            </a:extLst>
          </p:cNvPr>
          <p:cNvPicPr>
            <a:picLocks noChangeAspect="1"/>
          </p:cNvPicPr>
          <p:nvPr/>
        </p:nvPicPr>
        <p:blipFill>
          <a:blip r:embed="rId2"/>
          <a:stretch>
            <a:fillRect/>
          </a:stretch>
        </p:blipFill>
        <p:spPr>
          <a:xfrm>
            <a:off x="6696076" y="70872"/>
            <a:ext cx="2247899" cy="4304117"/>
          </a:xfrm>
          <a:prstGeom prst="rect">
            <a:avLst/>
          </a:prstGeom>
        </p:spPr>
      </p:pic>
      <p:pic>
        <p:nvPicPr>
          <p:cNvPr id="7" name="Picture 6">
            <a:extLst>
              <a:ext uri="{FF2B5EF4-FFF2-40B4-BE49-F238E27FC236}">
                <a16:creationId xmlns:a16="http://schemas.microsoft.com/office/drawing/2014/main" id="{F8309E44-5222-D24A-D73D-AAACFDCC3BAE}"/>
              </a:ext>
            </a:extLst>
          </p:cNvPr>
          <p:cNvPicPr>
            <a:picLocks noChangeAspect="1"/>
          </p:cNvPicPr>
          <p:nvPr/>
        </p:nvPicPr>
        <p:blipFill>
          <a:blip r:embed="rId3"/>
          <a:stretch>
            <a:fillRect/>
          </a:stretch>
        </p:blipFill>
        <p:spPr>
          <a:xfrm>
            <a:off x="0" y="4431193"/>
            <a:ext cx="7981950" cy="1898675"/>
          </a:xfrm>
          <a:prstGeom prst="rect">
            <a:avLst/>
          </a:prstGeom>
        </p:spPr>
      </p:pic>
    </p:spTree>
    <p:extLst>
      <p:ext uri="{BB962C8B-B14F-4D97-AF65-F5344CB8AC3E}">
        <p14:creationId xmlns:p14="http://schemas.microsoft.com/office/powerpoint/2010/main" val="216648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Where: T = 0.42 x C /I T = ABSORPTION CHARGE TIME</a:t>
            </a:r>
          </a:p>
          <a:p>
            <a:r>
              <a:rPr lang="en-US" sz="2800" dirty="0">
                <a:latin typeface="Arial" panose="020B0604020202020204" pitchFamily="34" charset="0"/>
                <a:ea typeface="Calibri" panose="020F0502020204030204" pitchFamily="34" charset="0"/>
                <a:cs typeface="Arial" panose="020B0604020202020204" pitchFamily="34" charset="0"/>
              </a:rPr>
              <a:t>2 strings of 6 Volt 6 CS 25P models.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 =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AH rate = 853 AH x (2 strings) = 1706 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 = 10% (recommended) of 1706 AH = 170 Amps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 = 0.42 x 1706/170 = 4.2 </a:t>
            </a:r>
            <a:r>
              <a:rPr lang="en-US" sz="2800" dirty="0" err="1">
                <a:latin typeface="Arial" panose="020B0604020202020204" pitchFamily="34" charset="0"/>
                <a:ea typeface="Calibri" panose="020F0502020204030204" pitchFamily="34" charset="0"/>
                <a:cs typeface="Arial" panose="020B0604020202020204" pitchFamily="34" charset="0"/>
              </a:rPr>
              <a:t>hrs</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7447092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However, if actual measured current is less (~160 Amps), or maximum charger output is limited to 160 Amps, 160 is used. (Ex. 2 x 80 Amp controllers)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Substituting the actual maximum charge controller output back into the formula give new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 = 0.42 x 1706/160 = 4.48 </a:t>
            </a:r>
            <a:r>
              <a:rPr lang="en-US" sz="2800" dirty="0" err="1">
                <a:latin typeface="Arial" panose="020B0604020202020204" pitchFamily="34" charset="0"/>
                <a:ea typeface="Calibri" panose="020F0502020204030204" pitchFamily="34" charset="0"/>
                <a:cs typeface="Arial" panose="020B0604020202020204" pitchFamily="34" charset="0"/>
              </a:rPr>
              <a:t>hrs</a:t>
            </a: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8869339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CHARGING CURRENT - Actual measured current output (Amps) to the battery bank should be used in this calculation.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Recommended charge current for Flooded models is 10% of the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AH rating of the battery bank (C/20) (min 5%, max 20%).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source(s) and chargers should be properly sized, based on the rated capacity of the battery bank, to ensure adequate charge output.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1876468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Maximum charger output applies when the generated output meets or exceeds this threshold.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9908299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FLOAT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Absorption charge phase has completed and the batteries have reached 100% SOC, the charger will continue to output at a lower voltage setting known as Float.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Float voltage maintains the battery bank at a constant 100% SOC until the charge output diminishes (Ex: solar) and/or a load is applied which begins to discharge the battery bank.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3012035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prolong battery life, the Float settings on the power supply should be adjusted to the voltage indicated in Table 2 (a) &amp; 2 (b) Flooded Charging Parameters.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Higher or lower voltage settings may result in unnecessary overcharge or sulfation buildup.</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2222563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2 (a) &amp; 2 (b) Flooded Charging Parameters.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5" name="Picture 4">
            <a:extLst>
              <a:ext uri="{FF2B5EF4-FFF2-40B4-BE49-F238E27FC236}">
                <a16:creationId xmlns:a16="http://schemas.microsoft.com/office/drawing/2014/main" id="{0177E797-D9DA-BC70-5FE0-402DCF57DB36}"/>
              </a:ext>
            </a:extLst>
          </p:cNvPr>
          <p:cNvPicPr>
            <a:picLocks noChangeAspect="1"/>
          </p:cNvPicPr>
          <p:nvPr/>
        </p:nvPicPr>
        <p:blipFill>
          <a:blip r:embed="rId2"/>
          <a:stretch>
            <a:fillRect/>
          </a:stretch>
        </p:blipFill>
        <p:spPr>
          <a:xfrm>
            <a:off x="168614" y="3173460"/>
            <a:ext cx="8670586" cy="481014"/>
          </a:xfrm>
          <a:prstGeom prst="rect">
            <a:avLst/>
          </a:prstGeom>
        </p:spPr>
      </p:pic>
      <p:pic>
        <p:nvPicPr>
          <p:cNvPr id="7" name="Picture 6">
            <a:extLst>
              <a:ext uri="{FF2B5EF4-FFF2-40B4-BE49-F238E27FC236}">
                <a16:creationId xmlns:a16="http://schemas.microsoft.com/office/drawing/2014/main" id="{5E9B818B-6580-2EF8-5836-6F4C8F31D48F}"/>
              </a:ext>
            </a:extLst>
          </p:cNvPr>
          <p:cNvPicPr>
            <a:picLocks noChangeAspect="1"/>
          </p:cNvPicPr>
          <p:nvPr/>
        </p:nvPicPr>
        <p:blipFill>
          <a:blip r:embed="rId3"/>
          <a:stretch>
            <a:fillRect/>
          </a:stretch>
        </p:blipFill>
        <p:spPr>
          <a:xfrm>
            <a:off x="304800" y="2570114"/>
            <a:ext cx="8334248" cy="563611"/>
          </a:xfrm>
          <a:prstGeom prst="rect">
            <a:avLst/>
          </a:prstGeom>
        </p:spPr>
      </p:pic>
    </p:spTree>
    <p:extLst>
      <p:ext uri="{BB962C8B-B14F-4D97-AF65-F5344CB8AC3E}">
        <p14:creationId xmlns:p14="http://schemas.microsoft.com/office/powerpoint/2010/main" val="20654695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Sulfation is the formation of lead sulfate crystals on the surface of the (lead) plates within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not repaired (maintenance) the crystals will grow and cover more surface area.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reduces the surface area and reduces capacity of the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9460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There are three main common battery types for stand-alone applications in Belize.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Lead Acid, Lithium Ion and Nickel Iron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Lead Acid has been around since 1859.</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Ion has been around since the 1990’s.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Nickel Iron has been around since 1903.</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31347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FLOODED LEAD-ACID BATTERY - CHARGE EFFICIENCY / CHARGE FACTOR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efficiency is a measure of the energy you may take out of a charged battery divided by the energy required to charge it.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efficiency will depend on a number of factors including the rate of charging or discharging.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041790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Charge efficiency for traditional Flooded deep cycle models is typically 80%.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should be reduced 1% per year after the third (3) year of operation</a:t>
            </a: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8330987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EQUALIZATION</a:t>
            </a:r>
          </a:p>
          <a:p>
            <a:r>
              <a:rPr lang="en-US" sz="2800" dirty="0">
                <a:latin typeface="Arial" panose="020B0604020202020204" pitchFamily="34" charset="0"/>
                <a:ea typeface="Calibri" panose="020F0502020204030204" pitchFamily="34" charset="0"/>
                <a:cs typeface="Arial" panose="020B0604020202020204" pitchFamily="34" charset="0"/>
              </a:rPr>
              <a:t>Over time, individual cell readings may vary slightly in specific gravity due to charge imbalance or sulfation buildup.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Individual cell readings will vary slightly in specific </a:t>
            </a:r>
          </a:p>
          <a:p>
            <a:r>
              <a:rPr lang="en-US" sz="2800" dirty="0">
                <a:latin typeface="Arial" panose="020B0604020202020204" pitchFamily="34" charset="0"/>
                <a:ea typeface="Calibri" panose="020F0502020204030204" pitchFamily="34" charset="0"/>
                <a:cs typeface="Arial" panose="020B0604020202020204" pitchFamily="34" charset="0"/>
              </a:rPr>
              <a:t>gravity after a charging cycle.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Equalization, or a “controlled overcharge", is required to bring each battery plate to a fully charged condition.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9747185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reduces stratification and buildup of sulfation on the plates; two circumstances that shorten battery life.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One of the most commonly asked questions is “When is it time to equalize my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As usage is unique for each system, this will depend on several factors including depth of discharge, cycle frequency, operating temperature, charging voltage and current. </a:t>
            </a: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5319834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Stratification is when the acid solution and water separate.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acid is heavier than the water, it moves to the bottom portion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allows the water to sulfate the plates on the upper half.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Voltage readings may look ok, but capacity is reduced.</a:t>
            </a:r>
          </a:p>
        </p:txBody>
      </p:sp>
    </p:spTree>
    <p:extLst>
      <p:ext uri="{BB962C8B-B14F-4D97-AF65-F5344CB8AC3E}">
        <p14:creationId xmlns:p14="http://schemas.microsoft.com/office/powerpoint/2010/main" val="40431688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Monitor specific gravity and voltage regularly as these readings will indicate when an Equalization may be necessary.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Running frequent equalizations on batteries that do not require balancing or </a:t>
            </a:r>
            <a:r>
              <a:rPr lang="en-US" sz="2800" dirty="0" err="1">
                <a:latin typeface="Arial" panose="020B0604020202020204" pitchFamily="34" charset="0"/>
                <a:ea typeface="Calibri" panose="020F0502020204030204" pitchFamily="34" charset="0"/>
                <a:cs typeface="Arial" panose="020B0604020202020204" pitchFamily="34" charset="0"/>
              </a:rPr>
              <a:t>desulfation</a:t>
            </a:r>
            <a:r>
              <a:rPr lang="en-US" sz="2800" dirty="0">
                <a:latin typeface="Arial" panose="020B0604020202020204" pitchFamily="34" charset="0"/>
                <a:ea typeface="Calibri" panose="020F0502020204030204" pitchFamily="34" charset="0"/>
                <a:cs typeface="Arial" panose="020B0604020202020204" pitchFamily="34" charset="0"/>
              </a:rPr>
              <a:t> will overcharge and deteriorate the cells prematurely, shortening the life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9513886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Equalization should be completed when the specific gravity of individual cells within the battery bank are varied by more than .025 -.030.(Ex. 1.265, 1.235, 1.260, 1.210...)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attempt to equalize a battery bank with failed cells or missing batteries as this will force an overcharge on the remaining cells which may cause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permanent damage.</a:t>
            </a: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7286675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resting in Float charge, if specific gravity readings are consistently lower than recommended it may be necessary to adjust Bulk/Absorption voltages slightly and/or Absorption time to increase charge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properly equalize the battery bank, follow the Correction Equalization procedure using the recommended Equalization set point in Table 2 (a) &amp; 2 (b) Flooded Charging Parameters starting at the lower end of the provided voltage range.</a:t>
            </a: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389624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Equalization voltage range for 12V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Equalization is only done on Flooded Lead acid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7F5B88-008A-AA66-7F19-646668544BE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4" name="Picture 3">
            <a:extLst>
              <a:ext uri="{FF2B5EF4-FFF2-40B4-BE49-F238E27FC236}">
                <a16:creationId xmlns:a16="http://schemas.microsoft.com/office/drawing/2014/main" id="{750EE909-945D-C0D2-D4CF-A82745DA417D}"/>
              </a:ext>
            </a:extLst>
          </p:cNvPr>
          <p:cNvPicPr>
            <a:picLocks noChangeAspect="1"/>
          </p:cNvPicPr>
          <p:nvPr/>
        </p:nvPicPr>
        <p:blipFill>
          <a:blip r:embed="rId2"/>
          <a:stretch>
            <a:fillRect/>
          </a:stretch>
        </p:blipFill>
        <p:spPr>
          <a:xfrm>
            <a:off x="397758" y="4219575"/>
            <a:ext cx="8650993" cy="681037"/>
          </a:xfrm>
          <a:prstGeom prst="rect">
            <a:avLst/>
          </a:prstGeom>
        </p:spPr>
      </p:pic>
      <p:pic>
        <p:nvPicPr>
          <p:cNvPr id="6" name="Picture 5">
            <a:extLst>
              <a:ext uri="{FF2B5EF4-FFF2-40B4-BE49-F238E27FC236}">
                <a16:creationId xmlns:a16="http://schemas.microsoft.com/office/drawing/2014/main" id="{8A99AF87-A091-C381-4E51-4B1F1686AF83}"/>
              </a:ext>
            </a:extLst>
          </p:cNvPr>
          <p:cNvPicPr>
            <a:picLocks noChangeAspect="1"/>
          </p:cNvPicPr>
          <p:nvPr/>
        </p:nvPicPr>
        <p:blipFill>
          <a:blip r:embed="rId3"/>
          <a:stretch>
            <a:fillRect/>
          </a:stretch>
        </p:blipFill>
        <p:spPr>
          <a:xfrm>
            <a:off x="397757" y="4900612"/>
            <a:ext cx="8650993" cy="449310"/>
          </a:xfrm>
          <a:prstGeom prst="rect">
            <a:avLst/>
          </a:prstGeom>
        </p:spPr>
      </p:pic>
    </p:spTree>
    <p:extLst>
      <p:ext uri="{BB962C8B-B14F-4D97-AF65-F5344CB8AC3E}">
        <p14:creationId xmlns:p14="http://schemas.microsoft.com/office/powerpoint/2010/main" val="19306963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battery that will be used to learn about charging is a Lead acid AGM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VRLA AGM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944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Power density is a common reference given to secondary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Power density is defined as how much energy a battery contains in proportion to how much it weighs.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Unit is </a:t>
            </a:r>
            <a:r>
              <a:rPr lang="en-US" sz="2800" dirty="0" err="1">
                <a:latin typeface="Arial" panose="020B0604020202020204" pitchFamily="34" charset="0"/>
                <a:ea typeface="Calibri" panose="020F0502020204030204" pitchFamily="34" charset="0"/>
                <a:cs typeface="Arial" panose="020B0604020202020204" pitchFamily="34" charset="0"/>
              </a:rPr>
              <a:t>Wh</a:t>
            </a:r>
            <a:r>
              <a:rPr lang="en-US" sz="2800" dirty="0">
                <a:latin typeface="Arial" panose="020B0604020202020204" pitchFamily="34" charset="0"/>
                <a:ea typeface="Calibri" panose="020F0502020204030204" pitchFamily="34" charset="0"/>
                <a:cs typeface="Arial" panose="020B0604020202020204" pitchFamily="34" charset="0"/>
              </a:rPr>
              <a:t>/kg, Watt hours / kilogram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Wh</a:t>
            </a:r>
            <a:r>
              <a:rPr lang="en-US" sz="2800" dirty="0">
                <a:latin typeface="Arial" panose="020B0604020202020204" pitchFamily="34" charset="0"/>
                <a:ea typeface="Calibri" panose="020F0502020204030204" pitchFamily="34" charset="0"/>
                <a:cs typeface="Arial" panose="020B0604020202020204" pitchFamily="34" charset="0"/>
              </a:rPr>
              <a:t> is one watt consumed per hour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1362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CHARGING INSTRUCTIONS</a:t>
            </a:r>
          </a:p>
          <a:p>
            <a:r>
              <a:rPr lang="en-US" sz="2800" dirty="0">
                <a:latin typeface="Arial" panose="020B0604020202020204" pitchFamily="34" charset="0"/>
                <a:ea typeface="Calibri" panose="020F0502020204030204" pitchFamily="34" charset="0"/>
                <a:cs typeface="Arial" panose="020B0604020202020204" pitchFamily="34" charset="0"/>
              </a:rPr>
              <a:t>To maximize the life of your Rolls VRLA AGM battery, it is important that it is properly charged.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Over or undercharging a VRLA AGM battery will result in shortened cycle life.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best protection from improper charging is to use a quality charger and routinely checking that the charge current and manufacturer-recommended voltage settings are properly maintained.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27563E-C2A1-2880-D069-476D404AFDC9}"/>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40951713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CHARGING GUIDELINES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maintain good health, VRLA AGM batteries should be brought to a full charge on each cycle or, at minimum, once every 6-7 days.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should be completed in a ventilated area as hydrogen gas may still be released through the pressure relief valve if the batteries are excessively overcharged.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38A48EB-56E5-4145-5967-465A7729CF6D}"/>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53797855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Never charge a frozen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Ideal charging temperatures: 0°C-40°C (32°F-104°F)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E0163A-817B-B523-07C9-A5A82B4ECF4C}"/>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9644275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CHARGING CHARACTERISTICS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maximize your battery life, a voltage regulated charger with temperature compensation is strongly recommended.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Refer to Table 6 VRLA AGM Charge Voltage for the recommended charging parameters.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71DE40-979E-FCB4-D378-4EB54AAEF3D5}"/>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487608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Table 6 VRLA AGM Charge Voltage for the recommended charging parameters.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61E285D-AEB1-48E5-F549-B8E2C8DD8D52}"/>
              </a:ext>
            </a:extLst>
          </p:cNvPr>
          <p:cNvPicPr>
            <a:picLocks noChangeAspect="1"/>
          </p:cNvPicPr>
          <p:nvPr/>
        </p:nvPicPr>
        <p:blipFill>
          <a:blip r:embed="rId2"/>
          <a:stretch>
            <a:fillRect/>
          </a:stretch>
        </p:blipFill>
        <p:spPr>
          <a:xfrm>
            <a:off x="1074060" y="2133601"/>
            <a:ext cx="6631665" cy="4195762"/>
          </a:xfrm>
          <a:prstGeom prst="rect">
            <a:avLst/>
          </a:prstGeom>
        </p:spPr>
      </p:pic>
      <p:sp>
        <p:nvSpPr>
          <p:cNvPr id="5" name="TextBox 4">
            <a:extLst>
              <a:ext uri="{FF2B5EF4-FFF2-40B4-BE49-F238E27FC236}">
                <a16:creationId xmlns:a16="http://schemas.microsoft.com/office/drawing/2014/main" id="{D51B3ED1-595E-CEC1-95D0-C41A620A64D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0045080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NOTE: Use the highlighted voltage set points when charge equipment is supplied with a temperature sensor.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Set at 4mV/ºC/Cell...(+/- 96mV per ºC from a 25ºC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Delta - 48V System) Higher or lower settings may cause incorrect adjustments in charge voltage.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Without a temperature sensor, charge settings must be adjusted manually based on the battery temperature when in use, not just ambient temperatures.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51B3ED1-595E-CEC1-95D0-C41A620A64D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7254134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Charge voltage should be set to 2.45vpc @ 25°C (77°F) to allow the charger to properly adjust voltage with temperature compensation.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Temperature compensation should be programmed as specified in Table 6 with adjustment in increments of 4mv/ºC/Cell. Without temperature compensation, voltage settings should be manually adjusted for temperatures varying from 25°C (77°F).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 temperature decreases, the voltage should increase and vice versa.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5DE6353-2482-DA89-627C-5ED8D5DD2C7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4029547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charger has a preset charge profile for VRLA AGM type batteries, verify that these voltage settings follow the battery manufacturer's specific charging parameters.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2998385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BULK &amp; ABSORPTION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VRLA AGM batteries have a lower internal resistance than Flooded models, allowing them to accept current more efficiently.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recommended that the initial charge current is set at 20% of C/20 of the battery bank (min 10% / max 30% of C/20) in order to fully charge the batteries within a reasonable amount of time.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7794428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may be set lower however, this will increase the required charge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Refer to the recommended &amp; maximum charge current noted on the product label as these may be lower than 20% of C/20 / max 30% on larger 2-volt AGM models.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very important that VRLA AGM batteries are brought to a full charge frequently to prevent capacity loss.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5497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Within the lead acid family of batteries are three main types.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Flooded</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Gel</a:t>
            </a:r>
          </a:p>
          <a:p>
            <a:pPr lvl="1"/>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AGM (Absorb Glass Mat)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561412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should also be noted that, unlike Flooded models, these batteries should NOT be equalized to recover capacity loss.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program setting (Equalize) should be disabled in the charge controller to prevent accidental overcharge.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7758061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charger should deliver the initial max current at the programmed Bulk voltage until the voltage limit is reached, then switching to the Absorption charge phase.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charger should maintain the Absorption voltage until current tapers to the programmed End Amps/Return Amps/Tail Current set point (3% is recommended for VRLA AGM models).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6294579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set the Absorption charge time, a calculation is done using the 20hr Ah rating of the battery bank (C/20) and the actual measured charge current and/or max charger output.</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40428047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ABSORPTION CHARGE TIME</a:t>
            </a:r>
          </a:p>
          <a:p>
            <a:r>
              <a:rPr lang="en-US" sz="2800" dirty="0">
                <a:latin typeface="Arial" panose="020B0604020202020204" pitchFamily="34" charset="0"/>
                <a:ea typeface="Calibri" panose="020F0502020204030204" pitchFamily="34" charset="0"/>
                <a:cs typeface="Arial" panose="020B0604020202020204" pitchFamily="34" charset="0"/>
              </a:rPr>
              <a:t>Where: T = 0.38 x C /I T = ABSORPTION CHARGE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 =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RATED CAPACITY (total AH capacity of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 = Charging Current (Amps) (*see Note: CHARGING CURRENT on </a:t>
            </a:r>
            <a:r>
              <a:rPr lang="en-US" sz="2800" dirty="0" err="1">
                <a:latin typeface="Arial" panose="020B0604020202020204" pitchFamily="34" charset="0"/>
                <a:ea typeface="Calibri" panose="020F0502020204030204" pitchFamily="34" charset="0"/>
                <a:cs typeface="Arial" panose="020B0604020202020204" pitchFamily="34" charset="0"/>
              </a:rPr>
              <a:t>pg</a:t>
            </a:r>
            <a:r>
              <a:rPr lang="en-US" sz="2800" dirty="0">
                <a:latin typeface="Arial" panose="020B0604020202020204" pitchFamily="34" charset="0"/>
                <a:ea typeface="Calibri" panose="020F0502020204030204" pitchFamily="34" charset="0"/>
                <a:cs typeface="Arial" panose="020B0604020202020204" pitchFamily="34" charset="0"/>
              </a:rPr>
              <a:t> 11 for details)</a:t>
            </a:r>
          </a:p>
          <a:p>
            <a:r>
              <a:rPr lang="en-US" sz="2800" dirty="0">
                <a:latin typeface="Arial" panose="020B0604020202020204" pitchFamily="34" charset="0"/>
                <a:ea typeface="Calibri" panose="020F0502020204030204" pitchFamily="34" charset="0"/>
                <a:cs typeface="Arial" panose="020B0604020202020204" pitchFamily="34" charset="0"/>
              </a:rPr>
              <a:t>0.38 = (factors in assumed current loss during Absorption charge phase)</a:t>
            </a: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337055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2 strings of 6 Volt S6-460AGM-RE.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5" name="Picture 4">
            <a:extLst>
              <a:ext uri="{FF2B5EF4-FFF2-40B4-BE49-F238E27FC236}">
                <a16:creationId xmlns:a16="http://schemas.microsoft.com/office/drawing/2014/main" id="{9F00369B-52B4-F7AD-BB87-95D3982C67B3}"/>
              </a:ext>
            </a:extLst>
          </p:cNvPr>
          <p:cNvPicPr>
            <a:picLocks noChangeAspect="1"/>
          </p:cNvPicPr>
          <p:nvPr/>
        </p:nvPicPr>
        <p:blipFill>
          <a:blip r:embed="rId2"/>
          <a:stretch>
            <a:fillRect/>
          </a:stretch>
        </p:blipFill>
        <p:spPr>
          <a:xfrm>
            <a:off x="6410325" y="109985"/>
            <a:ext cx="2428875" cy="4667250"/>
          </a:xfrm>
          <a:prstGeom prst="rect">
            <a:avLst/>
          </a:prstGeom>
        </p:spPr>
      </p:pic>
      <p:pic>
        <p:nvPicPr>
          <p:cNvPr id="7" name="Picture 6">
            <a:extLst>
              <a:ext uri="{FF2B5EF4-FFF2-40B4-BE49-F238E27FC236}">
                <a16:creationId xmlns:a16="http://schemas.microsoft.com/office/drawing/2014/main" id="{89F0805A-0979-5626-3EF3-2D4A31599524}"/>
              </a:ext>
            </a:extLst>
          </p:cNvPr>
          <p:cNvPicPr>
            <a:picLocks noChangeAspect="1"/>
          </p:cNvPicPr>
          <p:nvPr/>
        </p:nvPicPr>
        <p:blipFill>
          <a:blip r:embed="rId3"/>
          <a:stretch>
            <a:fillRect/>
          </a:stretch>
        </p:blipFill>
        <p:spPr>
          <a:xfrm>
            <a:off x="0" y="4840754"/>
            <a:ext cx="8010525" cy="1362075"/>
          </a:xfrm>
          <a:prstGeom prst="rect">
            <a:avLst/>
          </a:prstGeom>
        </p:spPr>
      </p:pic>
    </p:spTree>
    <p:extLst>
      <p:ext uri="{BB962C8B-B14F-4D97-AF65-F5344CB8AC3E}">
        <p14:creationId xmlns:p14="http://schemas.microsoft.com/office/powerpoint/2010/main" val="37585228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EXAMPLE:</a:t>
            </a:r>
          </a:p>
          <a:p>
            <a:r>
              <a:rPr lang="en-US" sz="2800" dirty="0">
                <a:latin typeface="Arial" panose="020B0604020202020204" pitchFamily="34" charset="0"/>
                <a:ea typeface="Calibri" panose="020F0502020204030204" pitchFamily="34" charset="0"/>
                <a:cs typeface="Arial" panose="020B0604020202020204" pitchFamily="34" charset="0"/>
              </a:rPr>
              <a:t>2 strings of 6 Volt S6-460AGM-RE models.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 =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AH rate = 415 AH x (2 strings) = 830 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 = 20% (recommended) of 830 AH = 166 Amps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 = 0.38 x 830/166 = 1.9 </a:t>
            </a:r>
            <a:r>
              <a:rPr lang="en-US" sz="2800" dirty="0" err="1">
                <a:latin typeface="Arial" panose="020B0604020202020204" pitchFamily="34" charset="0"/>
                <a:ea typeface="Calibri" panose="020F0502020204030204" pitchFamily="34" charset="0"/>
                <a:cs typeface="Arial" panose="020B0604020202020204" pitchFamily="34" charset="0"/>
              </a:rPr>
              <a:t>hrs</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01405449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a:t>
            </a:r>
          </a:p>
          <a:p>
            <a:r>
              <a:rPr lang="en-US" sz="2800" dirty="0">
                <a:latin typeface="Arial" panose="020B0604020202020204" pitchFamily="34" charset="0"/>
                <a:ea typeface="Calibri" panose="020F0502020204030204" pitchFamily="34" charset="0"/>
                <a:cs typeface="Arial" panose="020B0604020202020204" pitchFamily="34" charset="0"/>
              </a:rPr>
              <a:t>If actual measured current is 120 Amps, or the maximum charger output is limited to 120 Amps, 120 is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Go back and recalculate the actual time based on available charging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(Ex. 2 x 60 Amp controllers)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 = 0.38 x 830/120 = 2.6 </a:t>
            </a:r>
            <a:r>
              <a:rPr lang="en-US" sz="2800" dirty="0" err="1">
                <a:latin typeface="Arial" panose="020B0604020202020204" pitchFamily="34" charset="0"/>
                <a:ea typeface="Calibri" panose="020F0502020204030204" pitchFamily="34" charset="0"/>
                <a:cs typeface="Arial" panose="020B0604020202020204" pitchFamily="34" charset="0"/>
              </a:rPr>
              <a:t>hrs</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7751880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FLOAT STAGE AND TERMINATION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maintain 100% SOC, the charger continues output to the battery bank at the programmed Float voltage and End Amps/Return Amps/Tail Current indefinitely or until the charger is shut off or unplugged.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profile in Table 6: VRLA AGM Charge Voltage may be used with or without the Float stage. </a:t>
            </a: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8299898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Without the Float stage, recharge may be terminated based on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will vary by depth of discharge and charge current, or percentage recharge (105-110%).</a:t>
            </a: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15836536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Without the Float stage, recharge may be terminated based on time.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5" name="Picture 4">
            <a:extLst>
              <a:ext uri="{FF2B5EF4-FFF2-40B4-BE49-F238E27FC236}">
                <a16:creationId xmlns:a16="http://schemas.microsoft.com/office/drawing/2014/main" id="{BC7B8F10-8BD3-68E2-3747-354190819210}"/>
              </a:ext>
            </a:extLst>
          </p:cNvPr>
          <p:cNvPicPr>
            <a:picLocks noChangeAspect="1"/>
          </p:cNvPicPr>
          <p:nvPr/>
        </p:nvPicPr>
        <p:blipFill>
          <a:blip r:embed="rId2"/>
          <a:stretch>
            <a:fillRect/>
          </a:stretch>
        </p:blipFill>
        <p:spPr>
          <a:xfrm>
            <a:off x="862011" y="2809875"/>
            <a:ext cx="7115175" cy="1238250"/>
          </a:xfrm>
          <a:prstGeom prst="rect">
            <a:avLst/>
          </a:prstGeom>
        </p:spPr>
      </p:pic>
      <p:pic>
        <p:nvPicPr>
          <p:cNvPr id="7" name="Picture 6">
            <a:extLst>
              <a:ext uri="{FF2B5EF4-FFF2-40B4-BE49-F238E27FC236}">
                <a16:creationId xmlns:a16="http://schemas.microsoft.com/office/drawing/2014/main" id="{8F2F0325-7CBB-B281-713B-96D079ACBA60}"/>
              </a:ext>
            </a:extLst>
          </p:cNvPr>
          <p:cNvPicPr>
            <a:picLocks noChangeAspect="1"/>
          </p:cNvPicPr>
          <p:nvPr/>
        </p:nvPicPr>
        <p:blipFill>
          <a:blip r:embed="rId3"/>
          <a:stretch>
            <a:fillRect/>
          </a:stretch>
        </p:blipFill>
        <p:spPr>
          <a:xfrm>
            <a:off x="862011" y="4048125"/>
            <a:ext cx="7086600" cy="752475"/>
          </a:xfrm>
          <a:prstGeom prst="rect">
            <a:avLst/>
          </a:prstGeom>
        </p:spPr>
      </p:pic>
    </p:spTree>
    <p:extLst>
      <p:ext uri="{BB962C8B-B14F-4D97-AF65-F5344CB8AC3E}">
        <p14:creationId xmlns:p14="http://schemas.microsoft.com/office/powerpoint/2010/main" val="357690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Flooded or (Wet) Cell is the original Lead acid battery and the oldest type of secondary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They have a lower energy to weight ratio compared to the AGM and Gel types.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Their ability to supply high surge currents and their low cost, make them attractive for use in the inverter applications.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863397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CHARGE EFFICIENCY/CHARGE FACTOR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efficiency is a measure of the energy you may take out of a charged battery divided by the energy required to charge it.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efficiency will depend on a number of factors including the rate of charging or discharging.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68275606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AGM batteries have an average charge efficiency of ~80%.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should be reduced 1% per year after the third (3) year of operation.</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7961129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STORAGE</a:t>
            </a:r>
          </a:p>
          <a:p>
            <a:r>
              <a:rPr lang="en-US" sz="2800" dirty="0">
                <a:latin typeface="Arial" panose="020B0604020202020204" pitchFamily="34" charset="0"/>
                <a:ea typeface="Calibri" panose="020F0502020204030204" pitchFamily="34" charset="0"/>
                <a:cs typeface="Arial" panose="020B0604020202020204" pitchFamily="34" charset="0"/>
              </a:rPr>
              <a:t>NOTE: When not in use, it is normal to expect 2% self-discharge per month (at 25ºC (77ºF) for sealed VRLA AGM models.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rate slows as ambient temperatures decrease and increases at higher temperatures.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Stored batteries should be recharged every 3-4 months until the battery is put in service to avoid sulfation buildup and possible freezing in cold temperatures.</a:t>
            </a:r>
          </a:p>
        </p:txBody>
      </p:sp>
      <p:sp>
        <p:nvSpPr>
          <p:cNvPr id="3" name="TextBox 2">
            <a:extLst>
              <a:ext uri="{FF2B5EF4-FFF2-40B4-BE49-F238E27FC236}">
                <a16:creationId xmlns:a16="http://schemas.microsoft.com/office/drawing/2014/main" id="{AFFD95EB-57CC-14B7-E4E4-543A1177E77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5570065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What Is a Solar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essential part of nearly all battery-based renewable energy systems, charge controllers serve as a current and/or voltage regulator to protect batteries from overcharging.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Their purpose is to keep your deep cycle batteries properly fed and safe for the long term.</a:t>
            </a:r>
          </a:p>
        </p:txBody>
      </p:sp>
      <p:sp>
        <p:nvSpPr>
          <p:cNvPr id="4" name="TextBox 3">
            <a:extLst>
              <a:ext uri="{FF2B5EF4-FFF2-40B4-BE49-F238E27FC236}">
                <a16:creationId xmlns:a16="http://schemas.microsoft.com/office/drawing/2014/main" id="{FE0A3C4A-F65F-95C0-59EB-7A10693E76E7}"/>
              </a:ext>
            </a:extLst>
          </p:cNvPr>
          <p:cNvSpPr txBox="1"/>
          <p:nvPr/>
        </p:nvSpPr>
        <p:spPr>
          <a:xfrm>
            <a:off x="6000751" y="6329868"/>
            <a:ext cx="3048000"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301655961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Solar charge controllers are a necessity for the safe and efficient charging of solar batteries.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Think of the charge controller as a strict regulator between your solar panels and solar battery.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AAE50CC6-865C-53BC-8903-F09148A0A8D9}"/>
              </a:ext>
            </a:extLst>
          </p:cNvPr>
          <p:cNvSpPr txBox="1"/>
          <p:nvPr/>
        </p:nvSpPr>
        <p:spPr>
          <a:xfrm>
            <a:off x="6000751" y="6329868"/>
            <a:ext cx="3048000"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27843273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Without a charge controller, solar panels can continue to deliver power to a battery past the point of a full charge, resulting in damage to the battery and a potentially dangerous situation.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basic functions of a controller are quite simple.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Charge controllers block reverse current and prevent battery overcharge.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55D6432-4980-A60F-A4B1-215BA6FD5F2C}"/>
              </a:ext>
            </a:extLst>
          </p:cNvPr>
          <p:cNvSpPr txBox="1"/>
          <p:nvPr/>
        </p:nvSpPr>
        <p:spPr>
          <a:xfrm>
            <a:off x="6000751" y="6329868"/>
            <a:ext cx="3048000"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29951541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Some controllers also prevent battery over-discharge, protect from electrical overload, and/or display battery status and the flow of power.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Modern solar charge controllers work by detecting and monitoring the battery’s voltage level and closely regulating the flow of current from the panels to the battery. </a:t>
            </a:r>
          </a:p>
        </p:txBody>
      </p:sp>
      <p:sp>
        <p:nvSpPr>
          <p:cNvPr id="3" name="TextBox 2">
            <a:extLst>
              <a:ext uri="{FF2B5EF4-FFF2-40B4-BE49-F238E27FC236}">
                <a16:creationId xmlns:a16="http://schemas.microsoft.com/office/drawing/2014/main" id="{755D6432-4980-A60F-A4B1-215BA6FD5F2C}"/>
              </a:ext>
            </a:extLst>
          </p:cNvPr>
          <p:cNvSpPr txBox="1"/>
          <p:nvPr/>
        </p:nvSpPr>
        <p:spPr>
          <a:xfrm>
            <a:off x="6000751" y="6329868"/>
            <a:ext cx="3048000"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30295210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Generally, the three primary charge controller types are 1- or 2-stage solar charge controllers, 3-stage and/or PWM solar charge controllers, and maximum power point tracking (MPPT).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1- or 2-stage charge controllers use shunt transistors or relays to control voltage in either one or two steps (hence the names 1-stage or 2-stage controller). These are the oldest types and are extremely basic – and sometimes inefficient – in their components. However, their reliability and affordability do still attract some people.</a:t>
            </a:r>
          </a:p>
        </p:txBody>
      </p:sp>
      <p:sp>
        <p:nvSpPr>
          <p:cNvPr id="3" name="TextBox 2">
            <a:extLst>
              <a:ext uri="{FF2B5EF4-FFF2-40B4-BE49-F238E27FC236}">
                <a16:creationId xmlns:a16="http://schemas.microsoft.com/office/drawing/2014/main" id="{755D6432-4980-A60F-A4B1-215BA6FD5F2C}"/>
              </a:ext>
            </a:extLst>
          </p:cNvPr>
          <p:cNvSpPr txBox="1"/>
          <p:nvPr/>
        </p:nvSpPr>
        <p:spPr>
          <a:xfrm>
            <a:off x="6896101" y="6279117"/>
            <a:ext cx="1943099"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341038356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 PWM charge controllers are inexpensive and reliable.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Their drawback is that they should only be used when the nominal voltage of the solar panels matches the battery voltage – and even then, they have inefficiencies in larger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PWM is pulse width modulation.</a:t>
            </a:r>
          </a:p>
        </p:txBody>
      </p:sp>
      <p:sp>
        <p:nvSpPr>
          <p:cNvPr id="3" name="TextBox 2">
            <a:extLst>
              <a:ext uri="{FF2B5EF4-FFF2-40B4-BE49-F238E27FC236}">
                <a16:creationId xmlns:a16="http://schemas.microsoft.com/office/drawing/2014/main" id="{755D6432-4980-A60F-A4B1-215BA6FD5F2C}"/>
              </a:ext>
            </a:extLst>
          </p:cNvPr>
          <p:cNvSpPr txBox="1"/>
          <p:nvPr/>
        </p:nvSpPr>
        <p:spPr>
          <a:xfrm>
            <a:off x="6896101" y="6279117"/>
            <a:ext cx="1943099"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250122329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HOW DOES A PWM CHARGE CONTROLLER WORK?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PWM (Pulse Width Modulation) charge controller features a battery that is connected to the solar energy source via an electronic switch.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battery reaches a full charge, the electrical current is gradually reduced until it arrives at a low-maintenance state (where it will then stay).</a:t>
            </a:r>
          </a:p>
        </p:txBody>
      </p:sp>
      <p:sp>
        <p:nvSpPr>
          <p:cNvPr id="3" name="TextBox 2">
            <a:extLst>
              <a:ext uri="{FF2B5EF4-FFF2-40B4-BE49-F238E27FC236}">
                <a16:creationId xmlns:a16="http://schemas.microsoft.com/office/drawing/2014/main" id="{755D6432-4980-A60F-A4B1-215BA6FD5F2C}"/>
              </a:ext>
            </a:extLst>
          </p:cNvPr>
          <p:cNvSpPr txBox="1"/>
          <p:nvPr/>
        </p:nvSpPr>
        <p:spPr>
          <a:xfrm>
            <a:off x="6896101" y="6279117"/>
            <a:ext cx="1943099"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401406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Showing chemical states from charge to discharge.</a:t>
            </a:r>
          </a:p>
          <a:p>
            <a:r>
              <a:rPr lang="en-US" sz="2800" dirty="0">
                <a:latin typeface="Arial" panose="020B0604020202020204" pitchFamily="34" charset="0"/>
                <a:ea typeface="Calibri" panose="020F0502020204030204" pitchFamily="34" charset="0"/>
                <a:cs typeface="Arial" panose="020B0604020202020204" pitchFamily="34" charset="0"/>
              </a:rPr>
              <a:t>Pb = Lead S = Sulphur H2O = Water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88BDE97-AAD5-019E-6CFD-4F376A0A3912}"/>
              </a:ext>
            </a:extLst>
          </p:cNvPr>
          <p:cNvPicPr>
            <a:picLocks noChangeAspect="1"/>
          </p:cNvPicPr>
          <p:nvPr/>
        </p:nvPicPr>
        <p:blipFill>
          <a:blip r:embed="rId2" cstate="print"/>
          <a:srcRect/>
          <a:stretch>
            <a:fillRect/>
          </a:stretch>
        </p:blipFill>
        <p:spPr bwMode="auto">
          <a:xfrm>
            <a:off x="1441781" y="2338386"/>
            <a:ext cx="6584619" cy="3948113"/>
          </a:xfrm>
          <a:prstGeom prst="rect">
            <a:avLst/>
          </a:prstGeom>
          <a:noFill/>
          <a:ln w="9525">
            <a:noFill/>
            <a:miter lim="800000"/>
            <a:headEnd/>
            <a:tailEnd/>
          </a:ln>
        </p:spPr>
      </p:pic>
      <p:sp>
        <p:nvSpPr>
          <p:cNvPr id="4" name="TextBox 3">
            <a:extLst>
              <a:ext uri="{FF2B5EF4-FFF2-40B4-BE49-F238E27FC236}">
                <a16:creationId xmlns:a16="http://schemas.microsoft.com/office/drawing/2014/main" id="{7221277B-D158-78F8-8455-9B3F4B478ABB}"/>
              </a:ext>
            </a:extLst>
          </p:cNvPr>
          <p:cNvSpPr txBox="1"/>
          <p:nvPr/>
        </p:nvSpPr>
        <p:spPr>
          <a:xfrm>
            <a:off x="6600825" y="6329868"/>
            <a:ext cx="2447925" cy="369332"/>
          </a:xfrm>
          <a:prstGeom prst="rect">
            <a:avLst/>
          </a:prstGeom>
          <a:noFill/>
        </p:spPr>
        <p:txBody>
          <a:bodyPr wrap="square" rtlCol="0">
            <a:spAutoFit/>
          </a:bodyPr>
          <a:lstStyle/>
          <a:p>
            <a:r>
              <a:rPr lang="en-US" dirty="0"/>
              <a:t>Picture courtesy Rolls</a:t>
            </a:r>
            <a:endParaRPr lang="en-CA" dirty="0"/>
          </a:p>
        </p:txBody>
      </p:sp>
    </p:spTree>
    <p:extLst>
      <p:ext uri="{BB962C8B-B14F-4D97-AF65-F5344CB8AC3E}">
        <p14:creationId xmlns:p14="http://schemas.microsoft.com/office/powerpoint/2010/main" val="22012649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PWM charge controllers are for small-scale applications where the nominal voltage of the solar array matches the battery bank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following explains a PWM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https://www.altestore.com/store/charge-controllers/solar-charge-controllers/pwm-solar-charge-controllers-c477/#more</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55D6432-4980-A60F-A4B1-215BA6FD5F2C}"/>
              </a:ext>
            </a:extLst>
          </p:cNvPr>
          <p:cNvSpPr txBox="1"/>
          <p:nvPr/>
        </p:nvSpPr>
        <p:spPr>
          <a:xfrm>
            <a:off x="6896101" y="6279117"/>
            <a:ext cx="1943099"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287568001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From the video a PWM is a good fit financially for a small system if the voltage of the PV matched the battery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MPPT advantage is utilized on larger systems and where higher PV voltages are used.</a:t>
            </a:r>
          </a:p>
        </p:txBody>
      </p:sp>
    </p:spTree>
    <p:extLst>
      <p:ext uri="{BB962C8B-B14F-4D97-AF65-F5344CB8AC3E}">
        <p14:creationId xmlns:p14="http://schemas.microsoft.com/office/powerpoint/2010/main" val="5724667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Maximum Power Point Tracking (MPPT) Controllers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MPPT charge controllers are the highest-quality, most advanced option available, but they come with the high prices to match.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MPPT controllers provide an impressive 94-98% efficiency level, delivering about 10-30% more power to the solar battery than other types.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755D6432-4980-A60F-A4B1-215BA6FD5F2C}"/>
              </a:ext>
            </a:extLst>
          </p:cNvPr>
          <p:cNvSpPr txBox="1"/>
          <p:nvPr/>
        </p:nvSpPr>
        <p:spPr>
          <a:xfrm>
            <a:off x="6896101" y="6279117"/>
            <a:ext cx="1943099"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40476786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Unless your solar system is small (cabin-sized or smaller) and its battery voltage is no more than 24V, an MPPT controller is usually worth the extra initial investment.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With larger, more advanced systems and 48V battery banks becoming much more common over the years, MPPT charge controllers are the new standard.</a:t>
            </a:r>
          </a:p>
        </p:txBody>
      </p:sp>
      <p:sp>
        <p:nvSpPr>
          <p:cNvPr id="3" name="TextBox 2">
            <a:extLst>
              <a:ext uri="{FF2B5EF4-FFF2-40B4-BE49-F238E27FC236}">
                <a16:creationId xmlns:a16="http://schemas.microsoft.com/office/drawing/2014/main" id="{755D6432-4980-A60F-A4B1-215BA6FD5F2C}"/>
              </a:ext>
            </a:extLst>
          </p:cNvPr>
          <p:cNvSpPr txBox="1"/>
          <p:nvPr/>
        </p:nvSpPr>
        <p:spPr>
          <a:xfrm>
            <a:off x="6896101" y="6279117"/>
            <a:ext cx="1943099" cy="369332"/>
          </a:xfrm>
          <a:prstGeom prst="rect">
            <a:avLst/>
          </a:prstGeom>
          <a:noFill/>
        </p:spPr>
        <p:txBody>
          <a:bodyPr wrap="square" rtlCol="0">
            <a:spAutoFit/>
          </a:bodyPr>
          <a:lstStyle/>
          <a:p>
            <a:r>
              <a:rPr lang="en-US" dirty="0"/>
              <a:t>Courtesy </a:t>
            </a:r>
            <a:r>
              <a:rPr lang="en-US" dirty="0" err="1"/>
              <a:t>Altestore</a:t>
            </a:r>
            <a:endParaRPr lang="en-CA" dirty="0"/>
          </a:p>
        </p:txBody>
      </p:sp>
    </p:spTree>
    <p:extLst>
      <p:ext uri="{BB962C8B-B14F-4D97-AF65-F5344CB8AC3E}">
        <p14:creationId xmlns:p14="http://schemas.microsoft.com/office/powerpoint/2010/main" val="7291184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looking for a charge controller to charge these batteries the 3-stage charge controller is the best option.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Now that the basics of charge controllers have been introduced.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Time to look at charge controllers.</a:t>
            </a:r>
          </a:p>
        </p:txBody>
      </p:sp>
    </p:spTree>
    <p:extLst>
      <p:ext uri="{BB962C8B-B14F-4D97-AF65-F5344CB8AC3E}">
        <p14:creationId xmlns:p14="http://schemas.microsoft.com/office/powerpoint/2010/main" val="101236346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lab has both PWM and MPPT charge controllers.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Morningstar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PS-30M is the PWM charge controller.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B1FDD9-CF8A-4811-467A-BE41B40E5F01}"/>
              </a:ext>
            </a:extLst>
          </p:cNvPr>
          <p:cNvPicPr>
            <a:picLocks noChangeAspect="1"/>
          </p:cNvPicPr>
          <p:nvPr/>
        </p:nvPicPr>
        <p:blipFill>
          <a:blip r:embed="rId2"/>
          <a:stretch>
            <a:fillRect/>
          </a:stretch>
        </p:blipFill>
        <p:spPr>
          <a:xfrm>
            <a:off x="4338637" y="3205162"/>
            <a:ext cx="3533775" cy="3133725"/>
          </a:xfrm>
          <a:prstGeom prst="rect">
            <a:avLst/>
          </a:prstGeom>
        </p:spPr>
      </p:pic>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91876131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PS-30M.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PS = </a:t>
            </a:r>
            <a:r>
              <a:rPr lang="en-US" sz="2800" dirty="0" err="1">
                <a:latin typeface="Arial" panose="020B0604020202020204" pitchFamily="34" charset="0"/>
                <a:ea typeface="Calibri" panose="020F0502020204030204" pitchFamily="34" charset="0"/>
                <a:cs typeface="Arial" panose="020B0604020202020204" pitchFamily="34" charset="0"/>
              </a:rPr>
              <a:t>ProStar</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30 is the amperage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 means there is a visual meter to read values.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1600098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can be used to charge 12 or 24 volt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C16C4739-FFFB-4E9E-A5BC-38F1D722A12D}"/>
              </a:ext>
            </a:extLst>
          </p:cNvPr>
          <p:cNvPicPr>
            <a:picLocks noChangeAspect="1"/>
          </p:cNvPicPr>
          <p:nvPr/>
        </p:nvPicPr>
        <p:blipFill>
          <a:blip r:embed="rId2"/>
          <a:stretch>
            <a:fillRect/>
          </a:stretch>
        </p:blipFill>
        <p:spPr>
          <a:xfrm>
            <a:off x="1304925" y="2617739"/>
            <a:ext cx="7048500" cy="3305175"/>
          </a:xfrm>
          <a:prstGeom prst="rect">
            <a:avLst/>
          </a:prstGeom>
        </p:spPr>
      </p:pic>
    </p:spTree>
    <p:extLst>
      <p:ext uri="{BB962C8B-B14F-4D97-AF65-F5344CB8AC3E}">
        <p14:creationId xmlns:p14="http://schemas.microsoft.com/office/powerpoint/2010/main" val="9109810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Installation, operation, and maintenance manual must be read and is provided.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manual guides you through the installation, set-up and operation for the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controller features eight (8) adjustable settings switches, a communication port, and terminals for remote battery temperature and voltage measurement.</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4264329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Rated for 12 or 24 Volt systems, and 15 or 30 Amps of charging current.</a:t>
            </a:r>
          </a:p>
          <a:p>
            <a:r>
              <a:rPr lang="en-US" sz="2800" dirty="0">
                <a:latin typeface="Arial" panose="020B0604020202020204" pitchFamily="34" charset="0"/>
                <a:ea typeface="Calibri" panose="020F0502020204030204" pitchFamily="34" charset="0"/>
                <a:cs typeface="Arial" panose="020B0604020202020204" pitchFamily="34" charset="0"/>
              </a:rPr>
              <a:t>Fully protected with automatic and manual recovery.</a:t>
            </a:r>
          </a:p>
          <a:p>
            <a:r>
              <a:rPr lang="en-US" sz="2800" dirty="0">
                <a:latin typeface="Arial" panose="020B0604020202020204" pitchFamily="34" charset="0"/>
                <a:ea typeface="Calibri" panose="020F0502020204030204" pitchFamily="34" charset="0"/>
                <a:cs typeface="Arial" panose="020B0604020202020204" pitchFamily="34" charset="0"/>
              </a:rPr>
              <a:t>Seven standard charging programs selectable with DIP switches,</a:t>
            </a:r>
          </a:p>
          <a:p>
            <a:r>
              <a:rPr lang="en-US" sz="2800" dirty="0">
                <a:latin typeface="Arial" panose="020B0604020202020204" pitchFamily="34" charset="0"/>
                <a:ea typeface="Calibri" panose="020F0502020204030204" pitchFamily="34" charset="0"/>
                <a:cs typeface="Arial" panose="020B0604020202020204" pitchFamily="34" charset="0"/>
              </a:rPr>
              <a:t>Continuous self-testing with fault notification.</a:t>
            </a:r>
          </a:p>
          <a:p>
            <a:r>
              <a:rPr lang="en-US" sz="2800" dirty="0">
                <a:latin typeface="Arial" panose="020B0604020202020204" pitchFamily="34" charset="0"/>
                <a:ea typeface="Calibri" panose="020F0502020204030204" pitchFamily="34" charset="0"/>
                <a:cs typeface="Arial" panose="020B0604020202020204" pitchFamily="34" charset="0"/>
              </a:rPr>
              <a:t>LED indications and optional meter monitoring.</a:t>
            </a:r>
          </a:p>
          <a:p>
            <a:r>
              <a:rPr lang="en-US" sz="2800" dirty="0">
                <a:latin typeface="Arial" panose="020B0604020202020204" pitchFamily="34" charset="0"/>
                <a:ea typeface="Calibri" panose="020F0502020204030204" pitchFamily="34" charset="0"/>
                <a:cs typeface="Arial" panose="020B0604020202020204" pitchFamily="34" charset="0"/>
              </a:rPr>
              <a:t>Terminals sized for #6 AWG /16 mm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wire</a:t>
            </a:r>
          </a:p>
          <a:p>
            <a:r>
              <a:rPr lang="en-US" sz="2800" dirty="0">
                <a:latin typeface="Arial" panose="020B0604020202020204" pitchFamily="34" charset="0"/>
                <a:ea typeface="Calibri" panose="020F0502020204030204" pitchFamily="34" charset="0"/>
                <a:cs typeface="Arial" panose="020B0604020202020204" pitchFamily="34" charset="0"/>
              </a:rPr>
              <a:t>Includes battery voltage sense terminals.</a:t>
            </a:r>
          </a:p>
          <a:p>
            <a:r>
              <a:rPr lang="en-US" sz="2800" dirty="0">
                <a:latin typeface="Arial" panose="020B0604020202020204" pitchFamily="34" charset="0"/>
                <a:ea typeface="Calibri" panose="020F0502020204030204" pitchFamily="34" charset="0"/>
                <a:cs typeface="Arial" panose="020B0604020202020204" pitchFamily="34" charset="0"/>
              </a:rPr>
              <a:t>Optional remote battery temperature sensor.</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4225197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VRLA stands for valve regulated lead-acid and is the designation for low maintenance lead-acid batteries, also called recombinant batteries.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VRLA batteries are commonly further classified as: Absorbent glass mat (AGM) and Gel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batteries are called sealed lead-acid batteries, but this term is misleading: a sealed battery would be a safety hazard due to overpressure risks.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544834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DIP switch block shown in Figure 3.1 below is used to set the operating parameters for 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32AA69BB-17D3-7B37-FAF2-04AD2FB08CC3}"/>
              </a:ext>
            </a:extLst>
          </p:cNvPr>
          <p:cNvPicPr>
            <a:picLocks noChangeAspect="1"/>
          </p:cNvPicPr>
          <p:nvPr/>
        </p:nvPicPr>
        <p:blipFill>
          <a:blip r:embed="rId2"/>
          <a:stretch>
            <a:fillRect/>
          </a:stretch>
        </p:blipFill>
        <p:spPr>
          <a:xfrm>
            <a:off x="2443162" y="2343150"/>
            <a:ext cx="4257675" cy="2171700"/>
          </a:xfrm>
          <a:prstGeom prst="rect">
            <a:avLst/>
          </a:prstGeom>
        </p:spPr>
      </p:pic>
    </p:spTree>
    <p:extLst>
      <p:ext uri="{BB962C8B-B14F-4D97-AF65-F5344CB8AC3E}">
        <p14:creationId xmlns:p14="http://schemas.microsoft.com/office/powerpoint/2010/main" val="41655564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 1 is for Load / Lighting</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5" name="Picture 4">
            <a:extLst>
              <a:ext uri="{FF2B5EF4-FFF2-40B4-BE49-F238E27FC236}">
                <a16:creationId xmlns:a16="http://schemas.microsoft.com/office/drawing/2014/main" id="{BF385FD8-6B13-328D-9C2D-5B05DDFB8B88}"/>
              </a:ext>
            </a:extLst>
          </p:cNvPr>
          <p:cNvPicPr>
            <a:picLocks noChangeAspect="1"/>
          </p:cNvPicPr>
          <p:nvPr/>
        </p:nvPicPr>
        <p:blipFill>
          <a:blip r:embed="rId2"/>
          <a:stretch>
            <a:fillRect/>
          </a:stretch>
        </p:blipFill>
        <p:spPr>
          <a:xfrm>
            <a:off x="1766887" y="2250280"/>
            <a:ext cx="5610225" cy="1533525"/>
          </a:xfrm>
          <a:prstGeom prst="rect">
            <a:avLst/>
          </a:prstGeom>
        </p:spPr>
      </p:pic>
    </p:spTree>
    <p:extLst>
      <p:ext uri="{BB962C8B-B14F-4D97-AF65-F5344CB8AC3E}">
        <p14:creationId xmlns:p14="http://schemas.microsoft.com/office/powerpoint/2010/main" val="317728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Switches 2, 3: System Voltage</a:t>
            </a:r>
          </a:p>
          <a:p>
            <a:r>
              <a:rPr lang="en-US" sz="2800" dirty="0">
                <a:latin typeface="Arial" panose="020B0604020202020204" pitchFamily="34" charset="0"/>
                <a:ea typeface="Calibri" panose="020F0502020204030204" pitchFamily="34" charset="0"/>
                <a:cs typeface="Arial" panose="020B0604020202020204" pitchFamily="34" charset="0"/>
              </a:rPr>
              <a:t>Three (3) system voltage configurations are available as shown in the table below:</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23D89861-0041-6BC3-EF41-6963C509C00E}"/>
              </a:ext>
            </a:extLst>
          </p:cNvPr>
          <p:cNvPicPr>
            <a:picLocks noChangeAspect="1"/>
          </p:cNvPicPr>
          <p:nvPr/>
        </p:nvPicPr>
        <p:blipFill>
          <a:blip r:embed="rId2"/>
          <a:stretch>
            <a:fillRect/>
          </a:stretch>
        </p:blipFill>
        <p:spPr>
          <a:xfrm>
            <a:off x="1133475" y="3690939"/>
            <a:ext cx="6877050" cy="1971675"/>
          </a:xfrm>
          <a:prstGeom prst="rect">
            <a:avLst/>
          </a:prstGeom>
        </p:spPr>
      </p:pic>
    </p:spTree>
    <p:extLst>
      <p:ext uri="{BB962C8B-B14F-4D97-AF65-F5344CB8AC3E}">
        <p14:creationId xmlns:p14="http://schemas.microsoft.com/office/powerpoint/2010/main" val="2977636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Switches 4, 5, 6: Battery Type Selection.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Preset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battery charging options are shown in the next slide.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All voltage settings listed are for nominal 12 Volt batteries. Multiply the voltage settings by two (2) for 24 Volt systems.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84261341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Switches 4, 5, 6: Battery Type Selection.</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B810488A-FE6B-93D1-CB26-9128C52FC71E}"/>
              </a:ext>
            </a:extLst>
          </p:cNvPr>
          <p:cNvPicPr>
            <a:picLocks noChangeAspect="1"/>
          </p:cNvPicPr>
          <p:nvPr/>
        </p:nvPicPr>
        <p:blipFill>
          <a:blip r:embed="rId2"/>
          <a:stretch>
            <a:fillRect/>
          </a:stretch>
        </p:blipFill>
        <p:spPr>
          <a:xfrm>
            <a:off x="100849" y="2333624"/>
            <a:ext cx="8738351" cy="4141739"/>
          </a:xfrm>
          <a:prstGeom prst="rect">
            <a:avLst/>
          </a:prstGeom>
        </p:spPr>
      </p:pic>
    </p:spTree>
    <p:extLst>
      <p:ext uri="{BB962C8B-B14F-4D97-AF65-F5344CB8AC3E}">
        <p14:creationId xmlns:p14="http://schemas.microsoft.com/office/powerpoint/2010/main" val="415895438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 7: Battery Equalization.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Switch 8: Current Switching.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5" name="Picture 4">
            <a:extLst>
              <a:ext uri="{FF2B5EF4-FFF2-40B4-BE49-F238E27FC236}">
                <a16:creationId xmlns:a16="http://schemas.microsoft.com/office/drawing/2014/main" id="{3FD2FA60-EEEB-F97E-0C00-5CEDE52D0918}"/>
              </a:ext>
            </a:extLst>
          </p:cNvPr>
          <p:cNvPicPr>
            <a:picLocks noChangeAspect="1"/>
          </p:cNvPicPr>
          <p:nvPr/>
        </p:nvPicPr>
        <p:blipFill>
          <a:blip r:embed="rId2"/>
          <a:stretch>
            <a:fillRect/>
          </a:stretch>
        </p:blipFill>
        <p:spPr>
          <a:xfrm>
            <a:off x="1828800" y="1890712"/>
            <a:ext cx="4324350" cy="1323975"/>
          </a:xfrm>
          <a:prstGeom prst="rect">
            <a:avLst/>
          </a:prstGeom>
        </p:spPr>
      </p:pic>
      <p:pic>
        <p:nvPicPr>
          <p:cNvPr id="7" name="Picture 6">
            <a:extLst>
              <a:ext uri="{FF2B5EF4-FFF2-40B4-BE49-F238E27FC236}">
                <a16:creationId xmlns:a16="http://schemas.microsoft.com/office/drawing/2014/main" id="{D9BCB819-79AE-4589-1EA6-106F510D41EC}"/>
              </a:ext>
            </a:extLst>
          </p:cNvPr>
          <p:cNvPicPr>
            <a:picLocks noChangeAspect="1"/>
          </p:cNvPicPr>
          <p:nvPr/>
        </p:nvPicPr>
        <p:blipFill>
          <a:blip r:embed="rId3"/>
          <a:stretch>
            <a:fillRect/>
          </a:stretch>
        </p:blipFill>
        <p:spPr>
          <a:xfrm>
            <a:off x="2009775" y="4414837"/>
            <a:ext cx="4343400" cy="1400175"/>
          </a:xfrm>
          <a:prstGeom prst="rect">
            <a:avLst/>
          </a:prstGeom>
        </p:spPr>
      </p:pic>
    </p:spTree>
    <p:extLst>
      <p:ext uri="{BB962C8B-B14F-4D97-AF65-F5344CB8AC3E}">
        <p14:creationId xmlns:p14="http://schemas.microsoft.com/office/powerpoint/2010/main" val="13976353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default (PWM) switching setting (OFF / down) operates at 300Hz.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load or system noise is an issue, DIP 8 can be set (ON-up) for slow switching at 1Hz. Standard PWM switching is recommended when system noise is not a problem.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8266505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Wiring terminals for the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67463823-7655-D25F-8C47-EF935D7CEA42}"/>
              </a:ext>
            </a:extLst>
          </p:cNvPr>
          <p:cNvPicPr>
            <a:picLocks noChangeAspect="1"/>
          </p:cNvPicPr>
          <p:nvPr/>
        </p:nvPicPr>
        <p:blipFill>
          <a:blip r:embed="rId2"/>
          <a:stretch>
            <a:fillRect/>
          </a:stretch>
        </p:blipFill>
        <p:spPr>
          <a:xfrm>
            <a:off x="4607090" y="1843412"/>
            <a:ext cx="4203537" cy="4528812"/>
          </a:xfrm>
          <a:prstGeom prst="rect">
            <a:avLst/>
          </a:prstGeom>
        </p:spPr>
      </p:pic>
    </p:spTree>
    <p:extLst>
      <p:ext uri="{BB962C8B-B14F-4D97-AF65-F5344CB8AC3E}">
        <p14:creationId xmlns:p14="http://schemas.microsoft.com/office/powerpoint/2010/main" val="14396367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Multiple controllers can be installed in parallel on the same battery bank to achieve greater total charging current.</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this type of system, each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must have its own solar array.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load terminals of multiple controllers can only be wired together if the total load draw does not exceed the nameplate current of the LOWEST rated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3719637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Voltage Sense Wires</a:t>
            </a:r>
          </a:p>
          <a:p>
            <a:r>
              <a:rPr lang="en-US" sz="2800" dirty="0">
                <a:latin typeface="Arial" panose="020B0604020202020204" pitchFamily="34" charset="0"/>
                <a:ea typeface="Calibri" panose="020F0502020204030204" pitchFamily="34" charset="0"/>
                <a:cs typeface="Arial" panose="020B0604020202020204" pitchFamily="34" charset="0"/>
              </a:rPr>
              <a:t>Due to connection and cable resistance, voltage drops are unavoidable in power cables that carry current, including 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battery cables.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Battery Sense wires are not used, the controller must use the voltage reading at the battery power terminals for regulation.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voltage will be higher than the actual battery bank voltage while charging the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79617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safety valve is present, hence the name valve-regulated.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Sealed is opposed to vented (also called flooded).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Because VRLA batteries use much less electrolyte (battery acid) than traditional lead-acid batteries, they are also occasionally referred to as an "acid-starved" design.</a:t>
            </a:r>
          </a:p>
        </p:txBody>
      </p:sp>
    </p:spTree>
    <p:extLst>
      <p:ext uri="{BB962C8B-B14F-4D97-AF65-F5344CB8AC3E}">
        <p14:creationId xmlns:p14="http://schemas.microsoft.com/office/powerpoint/2010/main" val="6560671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voltage Sense connection enables 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to measure the battery terminal voltage precisely with small gauge wires that carry very little current, and thus have no voltage drop.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sense wires, when connected directly to the battery, will improve battery charging accuracy.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Battery voltage sense wires are recommended if the controller is more than five meters from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5363868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Remote Temperature Sensor:</a:t>
            </a:r>
          </a:p>
          <a:p>
            <a:r>
              <a:rPr lang="en-US" sz="2800" dirty="0">
                <a:latin typeface="Arial" panose="020B0604020202020204" pitchFamily="34" charset="0"/>
                <a:ea typeface="Calibri" panose="020F0502020204030204" pitchFamily="34" charset="0"/>
                <a:cs typeface="Arial" panose="020B0604020202020204" pitchFamily="34" charset="0"/>
              </a:rPr>
              <a:t>All charging settings are based on 25°C (77°F).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temperature varies by 5°C, the charging setting will change by 0.15 Volts for a 12 Volt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substantial change in the charging of the battery, and the use of the optional Remote Temperature Sensor (RTS) is recommended to adjust charging to the actual battery temperature.</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53101799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Power-Up and Verify System Operation.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Close the battery disconnect to start the processor, and activate the controller’s protections.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Watch the charging status, and then the three battery state of charge (SOC) LEDs blink in sequence (G-Y-R), confirming proper start-up. </a:t>
            </a:r>
          </a:p>
          <a:p>
            <a:r>
              <a:rPr lang="en-US" sz="2800" dirty="0">
                <a:latin typeface="Arial" panose="020B0604020202020204" pitchFamily="34" charset="0"/>
                <a:ea typeface="Calibri" panose="020F0502020204030204" pitchFamily="34" charset="0"/>
                <a:cs typeface="Arial" panose="020B0604020202020204" pitchFamily="34" charset="0"/>
              </a:rPr>
              <a:t>If they do not light, check the battery polarity (+/–) and battery voltage.</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9937754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green, yellow or red LED will light depending on the battery state-of-charge (SOC).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Confirm that one of these LEDs is on before going to the next step.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Close solar disconnect. </a:t>
            </a:r>
          </a:p>
          <a:p>
            <a:r>
              <a:rPr lang="en-US" sz="2800" dirty="0">
                <a:latin typeface="Arial" panose="020B0604020202020204" pitchFamily="34" charset="0"/>
                <a:ea typeface="Calibri" panose="020F0502020204030204" pitchFamily="34" charset="0"/>
                <a:cs typeface="Arial" panose="020B0604020202020204" pitchFamily="34" charset="0"/>
              </a:rPr>
              <a:t>If the solar input is connected while in sunlight, the charging LED indicator will light. </a:t>
            </a:r>
          </a:p>
          <a:p>
            <a:r>
              <a:rPr lang="en-US" sz="2800" dirty="0">
                <a:latin typeface="Arial" panose="020B0604020202020204" pitchFamily="34" charset="0"/>
                <a:ea typeface="Calibri" panose="020F0502020204030204" pitchFamily="34" charset="0"/>
                <a:cs typeface="Arial" panose="020B0604020202020204" pitchFamily="34" charset="0"/>
              </a:rPr>
              <a:t>Confirm proper connection by observing the charging LED.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51290257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Insert the load fuse, or close the breaker, and turn the load on to confirm a proper connection. </a:t>
            </a:r>
          </a:p>
          <a:p>
            <a:r>
              <a:rPr lang="en-US" sz="2800" dirty="0">
                <a:latin typeface="Arial" panose="020B0604020202020204" pitchFamily="34" charset="0"/>
                <a:ea typeface="Calibri" panose="020F0502020204030204" pitchFamily="34" charset="0"/>
                <a:cs typeface="Arial" panose="020B0604020202020204" pitchFamily="34" charset="0"/>
              </a:rPr>
              <a:t>If the load does not turn on, it could be for various reasons: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is in LVD (red LED on); there is a short circuit in the load (LEDs blinking R/G – Y); there is an overload condition (LEDs blinking R/Y - G); the load is not connected, not working, or turned off.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36308752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After all connections have been completed, observe the LEDs to make sure the controller is operating normally for system conditions.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optional digital meter is used, observe that the display is scrolling with proper voltage and current values.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Also, a self- test can be performed with digital meter units.</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5419654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has a 4-stage battery charging algorithm.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67128D4B-7A56-284E-0933-E5DE073F2447}"/>
              </a:ext>
            </a:extLst>
          </p:cNvPr>
          <p:cNvPicPr>
            <a:picLocks noChangeAspect="1"/>
          </p:cNvPicPr>
          <p:nvPr/>
        </p:nvPicPr>
        <p:blipFill>
          <a:blip r:embed="rId2"/>
          <a:stretch>
            <a:fillRect/>
          </a:stretch>
        </p:blipFill>
        <p:spPr>
          <a:xfrm>
            <a:off x="1204913" y="2340179"/>
            <a:ext cx="6853238" cy="4146345"/>
          </a:xfrm>
          <a:prstGeom prst="rect">
            <a:avLst/>
          </a:prstGeom>
        </p:spPr>
      </p:pic>
    </p:spTree>
    <p:extLst>
      <p:ext uri="{BB962C8B-B14F-4D97-AF65-F5344CB8AC3E}">
        <p14:creationId xmlns:p14="http://schemas.microsoft.com/office/powerpoint/2010/main" val="350206158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Bulk Charge Stage</a:t>
            </a:r>
          </a:p>
          <a:p>
            <a:r>
              <a:rPr lang="en-US" sz="2800" dirty="0">
                <a:latin typeface="Arial" panose="020B0604020202020204" pitchFamily="34" charset="0"/>
                <a:ea typeface="Calibri" panose="020F0502020204030204" pitchFamily="34" charset="0"/>
                <a:cs typeface="Arial" panose="020B0604020202020204" pitchFamily="34" charset="0"/>
              </a:rPr>
              <a:t>During Bulk charging, the battery is not at 100% state of charge and battery voltage has not yet charged to the Absorption voltage set-point.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controller will deliver 100% of available solar power to recharge the battery.</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5353269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Absorption Stage</a:t>
            </a:r>
          </a:p>
          <a:p>
            <a:r>
              <a:rPr lang="en-US" sz="2800" dirty="0">
                <a:latin typeface="Arial" panose="020B0604020202020204" pitchFamily="34" charset="0"/>
                <a:ea typeface="Calibri" panose="020F0502020204030204" pitchFamily="34" charset="0"/>
                <a:cs typeface="Arial" panose="020B0604020202020204" pitchFamily="34" charset="0"/>
              </a:rPr>
              <a:t>When the battery has recharged to the Absorption voltage set-point, constant voltage regulation is used to maintain battery voltage at the Absorption set-point.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prevents heating and excessive battery </a:t>
            </a:r>
          </a:p>
          <a:p>
            <a:r>
              <a:rPr lang="en-US" sz="2800" dirty="0" err="1">
                <a:latin typeface="Arial" panose="020B0604020202020204" pitchFamily="34" charset="0"/>
                <a:ea typeface="Calibri" panose="020F0502020204030204" pitchFamily="34" charset="0"/>
                <a:cs typeface="Arial" panose="020B0604020202020204" pitchFamily="34" charset="0"/>
              </a:rPr>
              <a:t>gasing</a:t>
            </a:r>
            <a:r>
              <a:rPr lang="en-US" sz="2800" dirty="0">
                <a:latin typeface="Arial" panose="020B0604020202020204" pitchFamily="34" charset="0"/>
                <a:ea typeface="Calibri" panose="020F0502020204030204" pitchFamily="34" charset="0"/>
                <a:cs typeface="Arial" panose="020B0604020202020204" pitchFamily="34" charset="0"/>
              </a:rPr>
              <a: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is allowed to come to full state of charge at the Absorption voltage set-point.</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87988723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green SOC LED will blink once per second during Absorption 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must remain in the Absorption charging stage for a cumulative 150 - 180 minutes, depending on battery type, before transition to the Float stage will occur.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However, Absorption time will be extended by thirty minutes if the battery discharges below 12.50 Volts (12V system) the previous night.</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46538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Gel is a class of a VRLA battery with a gel like electrolyte; the sulfuric acid is mixed with a silica fume (also used in concrete), which makes the resulting mass gel-like and immobile.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Unlike a traditional wet-cell lead-acid battery, these batteries do not need to be kept upright (though they cannot be charged in an inverted position). </a:t>
            </a:r>
          </a:p>
        </p:txBody>
      </p:sp>
    </p:spTree>
    <p:extLst>
      <p:ext uri="{BB962C8B-B14F-4D97-AF65-F5344CB8AC3E}">
        <p14:creationId xmlns:p14="http://schemas.microsoft.com/office/powerpoint/2010/main" val="349490246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Absorption set-point is temperature compensated through either the on-board local temperature sensor, or an optional Remote Temperature Sensor (RTS).</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68680042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Float Stage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After the battery is fully charged in the Absorption stage, 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reduces the battery voltage to the Float voltage set-point.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battery is fully recharged, there can be no more chemical reactions and all the charging current is turned into heat and gassing.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64423273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float stage provides a very low rate of maintenance charging while reducing the heating and </a:t>
            </a:r>
            <a:r>
              <a:rPr lang="en-US" sz="2800" dirty="0" err="1">
                <a:latin typeface="Arial" panose="020B0604020202020204" pitchFamily="34" charset="0"/>
                <a:ea typeface="Calibri" panose="020F0502020204030204" pitchFamily="34" charset="0"/>
                <a:cs typeface="Arial" panose="020B0604020202020204" pitchFamily="34" charset="0"/>
              </a:rPr>
              <a:t>gasing</a:t>
            </a:r>
            <a:r>
              <a:rPr lang="en-US" sz="2800" dirty="0">
                <a:latin typeface="Arial" panose="020B0604020202020204" pitchFamily="34" charset="0"/>
                <a:ea typeface="Calibri" panose="020F0502020204030204" pitchFamily="34" charset="0"/>
                <a:cs typeface="Arial" panose="020B0604020202020204" pitchFamily="34" charset="0"/>
              </a:rPr>
              <a:t> of a fully charged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purpose of float is to protect the battery from long-term overcharge.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green SOC LED will blink once every two (2) seconds during Float charging.</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50793687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Once in Float stage, loads can continue to draw power from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the event that the system load(s) exceed the solar charge current, the controller will no longer be able to maintain the battery at the Float set-point.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Should the battery voltage remain below the Float set-point for a cumulative sixty minute period, the controller will exit Float stage and return to Bulk </a:t>
            </a:r>
          </a:p>
          <a:p>
            <a:r>
              <a:rPr lang="en-US" sz="2800" dirty="0">
                <a:latin typeface="Arial" panose="020B0604020202020204" pitchFamily="34" charset="0"/>
                <a:ea typeface="Calibri" panose="020F0502020204030204" pitchFamily="34" charset="0"/>
                <a:cs typeface="Arial" panose="020B0604020202020204" pitchFamily="34" charset="0"/>
              </a:rPr>
              <a:t>charging.</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73326332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Float set-point is temperature compensated  through either the on-board local temperature sensor, or an optional Remote Temperature Sensor (RTS).</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8762687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Equalization Stage</a:t>
            </a:r>
          </a:p>
          <a:p>
            <a:r>
              <a:rPr lang="en-US" sz="2800" dirty="0">
                <a:latin typeface="Arial" panose="020B0604020202020204" pitchFamily="34" charset="0"/>
                <a:ea typeface="Calibri" panose="020F0502020204030204" pitchFamily="34" charset="0"/>
                <a:cs typeface="Arial" panose="020B0604020202020204" pitchFamily="34" charset="0"/>
              </a:rPr>
              <a:t> WARNING: Risk of Explosion Equalizing vented batteries produces explosive gases.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bank must be properly ventilated.</a:t>
            </a:r>
          </a:p>
          <a:p>
            <a:r>
              <a:rPr lang="en-US" sz="2800" dirty="0">
                <a:latin typeface="Arial" panose="020B0604020202020204" pitchFamily="34" charset="0"/>
                <a:ea typeface="Calibri" panose="020F0502020204030204" pitchFamily="34" charset="0"/>
                <a:cs typeface="Arial" panose="020B0604020202020204" pitchFamily="34" charset="0"/>
              </a:rPr>
              <a:t> CAUTION: Equipment Damage  Equalization increases the battery voltage to levels that may damage sensitive DC loads. </a:t>
            </a:r>
          </a:p>
          <a:p>
            <a:r>
              <a:rPr lang="en-US" sz="2800" dirty="0">
                <a:latin typeface="Arial" panose="020B0604020202020204" pitchFamily="34" charset="0"/>
                <a:ea typeface="Calibri" panose="020F0502020204030204" pitchFamily="34" charset="0"/>
                <a:cs typeface="Arial" panose="020B0604020202020204" pitchFamily="34" charset="0"/>
              </a:rPr>
              <a:t>Verify all system loads are rated for the temperature </a:t>
            </a:r>
          </a:p>
          <a:p>
            <a:r>
              <a:rPr lang="en-US" sz="2800" dirty="0">
                <a:latin typeface="Arial" panose="020B0604020202020204" pitchFamily="34" charset="0"/>
                <a:ea typeface="Calibri" panose="020F0502020204030204" pitchFamily="34" charset="0"/>
                <a:cs typeface="Arial" panose="020B0604020202020204" pitchFamily="34" charset="0"/>
              </a:rPr>
              <a:t>compensated Equalize voltage before beginning an </a:t>
            </a:r>
          </a:p>
          <a:p>
            <a:r>
              <a:rPr lang="en-US" sz="2800" dirty="0">
                <a:latin typeface="Arial" panose="020B0604020202020204" pitchFamily="34" charset="0"/>
                <a:ea typeface="Calibri" panose="020F0502020204030204" pitchFamily="34" charset="0"/>
                <a:cs typeface="Arial" panose="020B0604020202020204" pitchFamily="34" charset="0"/>
              </a:rPr>
              <a:t>Equalization charge</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74847648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CAUTION: Equipment Damage </a:t>
            </a:r>
          </a:p>
          <a:p>
            <a:r>
              <a:rPr lang="en-US" sz="2800" dirty="0">
                <a:latin typeface="Arial" panose="020B0604020202020204" pitchFamily="34" charset="0"/>
                <a:ea typeface="Calibri" panose="020F0502020204030204" pitchFamily="34" charset="0"/>
                <a:cs typeface="Arial" panose="020B0604020202020204" pitchFamily="34" charset="0"/>
              </a:rPr>
              <a:t> Excessive over-charging and gassing too vigorously can damage the battery plates and cause shedding of active material from the plates.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equalization that is too high, or too long, can be damaging.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Review the requirements for the particular battery being used in your system.</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81262499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Certain battery types benefit from a periodic boost charge to stir the electrolyte, level the cell Voltages, and complete the chemical reactions.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Equalization (EQ) charging raises the battery voltage above the standard absorption voltage so that the electrolyte gases.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green SOC LED will blink rapidly two (2) times per second during equalization charging.</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8923352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duration of the equalize charge is determined by the selected battery type.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See table 4-1 in this section for more details.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Equalization Time is defined as time spent at the equalize set-point.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there is insufficient charge current to reach the equalization voltage, the equalization will terminate after an additional sixty minutes to avoid over-gassing or heating of the battery.</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4762965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battery requires more time in equalization, with non-metered versions, manual EQ can be activated using the push-button (see Section 4.4) to continue for one or more additional EQ cycles.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Prostar meter, or </a:t>
            </a:r>
            <a:r>
              <a:rPr lang="en-US" sz="2800" dirty="0" err="1">
                <a:latin typeface="Arial" panose="020B0604020202020204" pitchFamily="34" charset="0"/>
                <a:ea typeface="Calibri" panose="020F0502020204030204" pitchFamily="34" charset="0"/>
                <a:cs typeface="Arial" panose="020B0604020202020204" pitchFamily="34" charset="0"/>
              </a:rPr>
              <a:t>MSView</a:t>
            </a:r>
            <a:r>
              <a:rPr lang="en-US" sz="2800" dirty="0">
                <a:latin typeface="Arial" panose="020B0604020202020204" pitchFamily="34" charset="0"/>
                <a:ea typeface="Calibri" panose="020F0502020204030204" pitchFamily="34" charset="0"/>
                <a:cs typeface="Arial" panose="020B0604020202020204" pitchFamily="34" charset="0"/>
              </a:rPr>
              <a:t> software, can also be used to program EQ timing and duration.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5932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CA" sz="2800" dirty="0">
                <a:latin typeface="Arial" panose="020B0604020202020204" pitchFamily="34" charset="0"/>
                <a:ea typeface="Calibri" panose="020F0502020204030204" pitchFamily="34" charset="0"/>
                <a:cs typeface="Arial" panose="020B0604020202020204" pitchFamily="34" charset="0"/>
              </a:rPr>
              <a:t>The outcomes will be the following:</a:t>
            </a:r>
          </a:p>
          <a:p>
            <a:endParaRPr lang="en-CA"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Identify equipment associated with a stand-alone energy system design.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Determine specifications for stand-alone equipment.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Demonstrate software modelling for PV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Size battery capacity for various systems.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4692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addition, Gel batteries virtually eliminate electrolyte evaporation, spillage common to wet-cell batteries, and boast greater resistance to extreme temperatures, shock, and vibration.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Chemically they are the same as wet (non-sealed) batteries except that the lead plates are of calcium and not antimony.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801370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Equalization set-point is temperature compensated through either the on-board local temperature sensor, or an optional Remote Temperature Sensor (RTS).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Why Equalize?</a:t>
            </a:r>
          </a:p>
          <a:p>
            <a:r>
              <a:rPr lang="en-US" sz="2800" dirty="0">
                <a:latin typeface="Arial" panose="020B0604020202020204" pitchFamily="34" charset="0"/>
                <a:ea typeface="Calibri" panose="020F0502020204030204" pitchFamily="34" charset="0"/>
                <a:cs typeface="Arial" panose="020B0604020202020204" pitchFamily="34" charset="0"/>
              </a:rPr>
              <a:t>Routine equalization cycles are often vital to the performance and life of a battery - particularly in a solar system.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73909827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During battery discharge, sulfuric acid is consumed, and soft lead sulfate crystals form on the plates.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remains in a partially discharged condition, the soft crystals will turn into hard crystals over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process, called “lead sulfation”, causes the crystals to become harder over time and more difficult to convert back to soft active materials.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72956400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Sulfation from chronic undercharging of the battery is the leading cause of battery failures in solar systems.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addition to reducing the battery capacity, sulfate build-up is the most common cause of buckling plates and cracked grids.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Deep cycle batteries are particularly susceptible to lead sulfation.</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7232906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Normal charging of the battery can convert the sulfate back to the soft active material if the battery is fully recharged.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However, a solar battery is seldom completely recharged, so the soft lead sulfate crystals harden over a period of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Only a long controlled overcharge, or equalization, at a higher voltage can reverse the hardening of sulfate crystals.</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7514386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to Equalize?</a:t>
            </a:r>
          </a:p>
          <a:p>
            <a:r>
              <a:rPr lang="en-US" sz="2800" dirty="0">
                <a:latin typeface="Arial" panose="020B0604020202020204" pitchFamily="34" charset="0"/>
                <a:ea typeface="Calibri" panose="020F0502020204030204" pitchFamily="34" charset="0"/>
                <a:cs typeface="Arial" panose="020B0604020202020204" pitchFamily="34" charset="0"/>
              </a:rPr>
              <a:t>The ideal frequency of equalizations depends on the battery type (lead-calcium, lead-antimony, etc.), the depth of discharging, battery age, temperature, and other factors.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One very broad guide is to equalize flooded batteries every one to three months or every five to ten deep discharges.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8671537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Some batteries, such as the L-16 group, will need more frequent equalizations.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difference between the highest cell and lowest cell in a battery can also indicate the need for an equalization.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Either the specific gravity or the cell voltage can be measured.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05293222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battery manufacturer can recommend the specific gravity or voltage values for your particular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Preparation for Equalization: First, confirm that all of the system loads are rated for the equalization voltage.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Consider that at 0°C (32°F) the Equalization voltage will reach 16.75 Volts for L-16 batteries with a temperature sensor installed.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63656982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Disconnect any loads at risk of damage due to the high input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a:t>
            </a:r>
            <a:r>
              <a:rPr lang="en-US" sz="2800" dirty="0" err="1">
                <a:latin typeface="Arial" panose="020B0604020202020204" pitchFamily="34" charset="0"/>
                <a:ea typeface="Calibri" panose="020F0502020204030204" pitchFamily="34" charset="0"/>
                <a:cs typeface="Arial" panose="020B0604020202020204" pitchFamily="34" charset="0"/>
              </a:rPr>
              <a:t>Hydrocaps</a:t>
            </a:r>
            <a:r>
              <a:rPr lang="en-US" sz="2800" dirty="0">
                <a:latin typeface="Arial" panose="020B0604020202020204" pitchFamily="34" charset="0"/>
                <a:ea typeface="Calibri" panose="020F0502020204030204" pitchFamily="34" charset="0"/>
                <a:cs typeface="Arial" panose="020B0604020202020204" pitchFamily="34" charset="0"/>
              </a:rPr>
              <a:t> are used, be sure to remove them before starting an equalization.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Replace the </a:t>
            </a:r>
            <a:r>
              <a:rPr lang="en-US" sz="2800" dirty="0" err="1">
                <a:latin typeface="Arial" panose="020B0604020202020204" pitchFamily="34" charset="0"/>
                <a:ea typeface="Calibri" panose="020F0502020204030204" pitchFamily="34" charset="0"/>
                <a:cs typeface="Arial" panose="020B0604020202020204" pitchFamily="34" charset="0"/>
              </a:rPr>
              <a:t>Hydrocaps</a:t>
            </a:r>
            <a:r>
              <a:rPr lang="en-US" sz="2800" dirty="0">
                <a:latin typeface="Arial" panose="020B0604020202020204" pitchFamily="34" charset="0"/>
                <a:ea typeface="Calibri" panose="020F0502020204030204" pitchFamily="34" charset="0"/>
                <a:cs typeface="Arial" panose="020B0604020202020204" pitchFamily="34" charset="0"/>
              </a:rPr>
              <a:t> with standard battery cell caps.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Hydrocaps</a:t>
            </a:r>
            <a:r>
              <a:rPr lang="en-US" sz="2800" dirty="0">
                <a:latin typeface="Arial" panose="020B0604020202020204" pitchFamily="34" charset="0"/>
                <a:ea typeface="Calibri" panose="020F0502020204030204" pitchFamily="34" charset="0"/>
                <a:cs typeface="Arial" panose="020B0604020202020204" pitchFamily="34" charset="0"/>
              </a:rPr>
              <a:t> can get very hot during an equalization.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43338113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After the equalization is finished, add distilled water to each cell to replace gassing losses.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Confirm that the battery plates are submerged.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Equalize a Sealed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Charging Settings table (see table 4-1 in </a:t>
            </a:r>
          </a:p>
          <a:p>
            <a:r>
              <a:rPr lang="en-US" sz="2800" dirty="0">
                <a:latin typeface="Arial" panose="020B0604020202020204" pitchFamily="34" charset="0"/>
                <a:ea typeface="Calibri" panose="020F0502020204030204" pitchFamily="34" charset="0"/>
                <a:cs typeface="Arial" panose="020B0604020202020204" pitchFamily="34" charset="0"/>
              </a:rPr>
              <a:t>this section) shows two sealed battery settings with an Equalization cycles.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24023248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are minimal "boost” cycles to level individual cells.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not an equalization and will not vent gas from sealed batteries that require up to 14.4V charging (12V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Many VRLA batteries, including AGM and gel, have </a:t>
            </a:r>
          </a:p>
          <a:p>
            <a:r>
              <a:rPr lang="en-US" sz="2800" dirty="0">
                <a:latin typeface="Arial" panose="020B0604020202020204" pitchFamily="34" charset="0"/>
                <a:ea typeface="Calibri" panose="020F0502020204030204" pitchFamily="34" charset="0"/>
                <a:cs typeface="Arial" panose="020B0604020202020204" pitchFamily="34" charset="0"/>
              </a:rPr>
              <a:t>charging requirements up to 14.4V (12V battery).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53113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Gel battery cut away.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icture containing indoor, box&#10;&#10;Description automatically generated">
            <a:extLst>
              <a:ext uri="{FF2B5EF4-FFF2-40B4-BE49-F238E27FC236}">
                <a16:creationId xmlns:a16="http://schemas.microsoft.com/office/drawing/2014/main" id="{44DC83B6-4BF0-5FC5-D84C-99EC0533D9C4}"/>
              </a:ext>
            </a:extLst>
          </p:cNvPr>
          <p:cNvPicPr>
            <a:picLocks noChangeAspect="1"/>
          </p:cNvPicPr>
          <p:nvPr/>
        </p:nvPicPr>
        <p:blipFill rotWithShape="1">
          <a:blip r:embed="rId2">
            <a:extLst>
              <a:ext uri="{28A0092B-C50C-407E-A947-70E740481C1C}">
                <a14:useLocalDpi xmlns:a14="http://schemas.microsoft.com/office/drawing/2010/main" val="0"/>
              </a:ext>
            </a:extLst>
          </a:blip>
          <a:srcRect t="24688" b="15625"/>
          <a:stretch/>
        </p:blipFill>
        <p:spPr>
          <a:xfrm>
            <a:off x="508000" y="1885950"/>
            <a:ext cx="8128000" cy="3638550"/>
          </a:xfrm>
          <a:prstGeom prst="rect">
            <a:avLst/>
          </a:prstGeom>
        </p:spPr>
      </p:pic>
      <p:sp>
        <p:nvSpPr>
          <p:cNvPr id="5" name="TextBox 4">
            <a:extLst>
              <a:ext uri="{FF2B5EF4-FFF2-40B4-BE49-F238E27FC236}">
                <a16:creationId xmlns:a16="http://schemas.microsoft.com/office/drawing/2014/main" id="{6F784AEE-85C1-8C17-D45E-9C53513013FD}"/>
              </a:ext>
            </a:extLst>
          </p:cNvPr>
          <p:cNvSpPr txBox="1"/>
          <p:nvPr/>
        </p:nvSpPr>
        <p:spPr>
          <a:xfrm>
            <a:off x="6600825" y="6329868"/>
            <a:ext cx="2447925" cy="369332"/>
          </a:xfrm>
          <a:prstGeom prst="rect">
            <a:avLst/>
          </a:prstGeom>
          <a:noFill/>
        </p:spPr>
        <p:txBody>
          <a:bodyPr wrap="square" rtlCol="0">
            <a:spAutoFit/>
          </a:bodyPr>
          <a:lstStyle/>
          <a:p>
            <a:r>
              <a:rPr lang="en-US" dirty="0"/>
              <a:t>Picture courtesy Author</a:t>
            </a:r>
            <a:endParaRPr lang="en-CA" dirty="0"/>
          </a:p>
        </p:txBody>
      </p:sp>
    </p:spTree>
    <p:extLst>
      <p:ext uri="{BB962C8B-B14F-4D97-AF65-F5344CB8AC3E}">
        <p14:creationId xmlns:p14="http://schemas.microsoft.com/office/powerpoint/2010/main" val="210837959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Depending on the battery manufacturer’s recommendation, the “boost” cycle for sealed cells can be disabled by setting the equalize setting switch to manual, if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Charge Settings:</a:t>
            </a: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provides seven (7) standard battery charging settings that are selected with the settings switches.</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93282872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standard charging settings are suitable for lead-acid batteries ranging from sealed (gel, AGM, maintenance-free) to Flooded and L-16 cells.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addition, an eighth charging setting provides for custom set-points using </a:t>
            </a:r>
            <a:r>
              <a:rPr lang="en-US" sz="2800" dirty="0" err="1">
                <a:latin typeface="Arial" panose="020B0604020202020204" pitchFamily="34" charset="0"/>
                <a:ea typeface="Calibri" panose="020F0502020204030204" pitchFamily="34" charset="0"/>
                <a:cs typeface="Arial" panose="020B0604020202020204" pitchFamily="34" charset="0"/>
              </a:rPr>
              <a:t>MSViewTM</a:t>
            </a:r>
            <a:r>
              <a:rPr lang="en-US" sz="2800" dirty="0">
                <a:latin typeface="Arial" panose="020B0604020202020204" pitchFamily="34" charset="0"/>
                <a:ea typeface="Calibri" panose="020F0502020204030204" pitchFamily="34" charset="0"/>
                <a:cs typeface="Arial" panose="020B0604020202020204" pitchFamily="34" charset="0"/>
              </a:rPr>
              <a:t> PC software. </a:t>
            </a:r>
          </a:p>
        </p:txBody>
      </p:sp>
      <p:sp>
        <p:nvSpPr>
          <p:cNvPr id="8" name="TextBox 7">
            <a:extLst>
              <a:ext uri="{FF2B5EF4-FFF2-40B4-BE49-F238E27FC236}">
                <a16:creationId xmlns:a16="http://schemas.microsoft.com/office/drawing/2014/main" id="{88C2D267-7E0D-5C01-C4A4-E7527B9896A7}"/>
              </a:ext>
            </a:extLst>
          </p:cNvPr>
          <p:cNvSpPr txBox="1"/>
          <p:nvPr/>
        </p:nvSpPr>
        <p:spPr>
          <a:xfrm>
            <a:off x="6153150" y="6372224"/>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21376938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settings are general guidelines for use at the operator’s discretion. Consult the battery </a:t>
            </a:r>
          </a:p>
          <a:p>
            <a:r>
              <a:rPr lang="en-US" sz="2800" dirty="0">
                <a:latin typeface="Arial" panose="020B0604020202020204" pitchFamily="34" charset="0"/>
                <a:ea typeface="Calibri" panose="020F0502020204030204" pitchFamily="34" charset="0"/>
                <a:cs typeface="Arial" panose="020B0604020202020204" pitchFamily="34" charset="0"/>
              </a:rPr>
              <a:t>manufacturer for optimal battery charge settings.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ED15BC64-DD56-5871-7AE2-C390DBF1E70F}"/>
              </a:ext>
            </a:extLst>
          </p:cNvPr>
          <p:cNvPicPr>
            <a:picLocks noChangeAspect="1"/>
          </p:cNvPicPr>
          <p:nvPr/>
        </p:nvPicPr>
        <p:blipFill>
          <a:blip r:embed="rId2"/>
          <a:stretch>
            <a:fillRect/>
          </a:stretch>
        </p:blipFill>
        <p:spPr>
          <a:xfrm>
            <a:off x="304800" y="2710757"/>
            <a:ext cx="7909561" cy="3846133"/>
          </a:xfrm>
          <a:prstGeom prst="rect">
            <a:avLst/>
          </a:prstGeom>
        </p:spPr>
      </p:pic>
    </p:spTree>
    <p:extLst>
      <p:ext uri="{BB962C8B-B14F-4D97-AF65-F5344CB8AC3E}">
        <p14:creationId xmlns:p14="http://schemas.microsoft.com/office/powerpoint/2010/main" val="2659834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settings that are shared between all battery types.</a:t>
            </a:r>
          </a:p>
        </p:txBody>
      </p:sp>
      <p:sp>
        <p:nvSpPr>
          <p:cNvPr id="8" name="TextBox 7">
            <a:extLst>
              <a:ext uri="{FF2B5EF4-FFF2-40B4-BE49-F238E27FC236}">
                <a16:creationId xmlns:a16="http://schemas.microsoft.com/office/drawing/2014/main" id="{88C2D267-7E0D-5C01-C4A4-E7527B9896A7}"/>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pic>
        <p:nvPicPr>
          <p:cNvPr id="5" name="Picture 4">
            <a:extLst>
              <a:ext uri="{FF2B5EF4-FFF2-40B4-BE49-F238E27FC236}">
                <a16:creationId xmlns:a16="http://schemas.microsoft.com/office/drawing/2014/main" id="{30C7BDEE-F46B-4527-9BA9-F01451BCF66C}"/>
              </a:ext>
            </a:extLst>
          </p:cNvPr>
          <p:cNvPicPr>
            <a:picLocks noChangeAspect="1"/>
          </p:cNvPicPr>
          <p:nvPr/>
        </p:nvPicPr>
        <p:blipFill>
          <a:blip r:embed="rId2"/>
          <a:stretch>
            <a:fillRect/>
          </a:stretch>
        </p:blipFill>
        <p:spPr>
          <a:xfrm>
            <a:off x="549106" y="2257426"/>
            <a:ext cx="7843874" cy="4021692"/>
          </a:xfrm>
          <a:prstGeom prst="rect">
            <a:avLst/>
          </a:prstGeom>
        </p:spPr>
      </p:pic>
    </p:spTree>
    <p:extLst>
      <p:ext uri="{BB962C8B-B14F-4D97-AF65-F5344CB8AC3E}">
        <p14:creationId xmlns:p14="http://schemas.microsoft.com/office/powerpoint/2010/main" val="39450474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Load Control Information: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primary purpose of the load control function is to disconnect system loads when the battery has discharged to a low state of charge, and reconnect system loads when the battery is sufficiently recharged.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total current draw of all loads must not exceed the </a:t>
            </a:r>
            <a:r>
              <a:rPr lang="en-US" sz="2800" dirty="0" err="1">
                <a:latin typeface="Arial" panose="020B0604020202020204" pitchFamily="34" charset="0"/>
                <a:ea typeface="Calibri" panose="020F0502020204030204" pitchFamily="34" charset="0"/>
                <a:cs typeface="Arial" panose="020B0604020202020204" pitchFamily="34" charset="0"/>
              </a:rPr>
              <a:t>ProStar</a:t>
            </a:r>
            <a:r>
              <a:rPr lang="en-US" sz="2800" dirty="0">
                <a:latin typeface="Arial" panose="020B0604020202020204" pitchFamily="34" charset="0"/>
                <a:ea typeface="Calibri" panose="020F0502020204030204" pitchFamily="34" charset="0"/>
                <a:cs typeface="Arial" panose="020B0604020202020204" pitchFamily="34" charset="0"/>
              </a:rPr>
              <a:t> 15 or 30 Amp maximum load rating.</a:t>
            </a:r>
          </a:p>
        </p:txBody>
      </p:sp>
      <p:sp>
        <p:nvSpPr>
          <p:cNvPr id="8" name="TextBox 7">
            <a:extLst>
              <a:ext uri="{FF2B5EF4-FFF2-40B4-BE49-F238E27FC236}">
                <a16:creationId xmlns:a16="http://schemas.microsoft.com/office/drawing/2014/main" id="{88C2D267-7E0D-5C01-C4A4-E7527B9896A7}"/>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83767817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Current Compensation: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LVD and LVR set-points are current compensated.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Under load, the battery voltage will sag in proportion to the current draw of the load.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short-term large load could cause a premature LVD without the current compensation feature.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38850837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Current compensation begins at three Amps of load draw.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LVD and LVR set-points are adjusted lower per the following table: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pic>
        <p:nvPicPr>
          <p:cNvPr id="4" name="Picture 3">
            <a:extLst>
              <a:ext uri="{FF2B5EF4-FFF2-40B4-BE49-F238E27FC236}">
                <a16:creationId xmlns:a16="http://schemas.microsoft.com/office/drawing/2014/main" id="{5296D3EE-048D-6856-8958-6E9BC4AACC33}"/>
              </a:ext>
            </a:extLst>
          </p:cNvPr>
          <p:cNvPicPr>
            <a:picLocks noChangeAspect="1"/>
          </p:cNvPicPr>
          <p:nvPr/>
        </p:nvPicPr>
        <p:blipFill>
          <a:blip r:embed="rId2"/>
          <a:stretch>
            <a:fillRect/>
          </a:stretch>
        </p:blipFill>
        <p:spPr>
          <a:xfrm>
            <a:off x="1104900" y="3992301"/>
            <a:ext cx="7181850" cy="1514475"/>
          </a:xfrm>
          <a:prstGeom prst="rect">
            <a:avLst/>
          </a:prstGeom>
        </p:spPr>
      </p:pic>
    </p:spTree>
    <p:extLst>
      <p:ext uri="{BB962C8B-B14F-4D97-AF65-F5344CB8AC3E}">
        <p14:creationId xmlns:p14="http://schemas.microsoft.com/office/powerpoint/2010/main" val="239769732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Connecting the charge controller to the FULLRIVER DC105 AGM 12volt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5867400" y="6488668"/>
            <a:ext cx="3011806" cy="369332"/>
          </a:xfrm>
          <a:prstGeom prst="rect">
            <a:avLst/>
          </a:prstGeom>
          <a:noFill/>
        </p:spPr>
        <p:txBody>
          <a:bodyPr wrap="square" rtlCol="0">
            <a:spAutoFit/>
          </a:bodyPr>
          <a:lstStyle/>
          <a:p>
            <a:r>
              <a:rPr lang="en-US" dirty="0"/>
              <a:t>Courtesy FULLRIVER Battery</a:t>
            </a:r>
            <a:endParaRPr lang="en-CA" dirty="0"/>
          </a:p>
        </p:txBody>
      </p:sp>
      <p:pic>
        <p:nvPicPr>
          <p:cNvPr id="5" name="Picture 4">
            <a:extLst>
              <a:ext uri="{FF2B5EF4-FFF2-40B4-BE49-F238E27FC236}">
                <a16:creationId xmlns:a16="http://schemas.microsoft.com/office/drawing/2014/main" id="{BE0C8B11-6DA5-2FF1-9371-A676E46A43E2}"/>
              </a:ext>
            </a:extLst>
          </p:cNvPr>
          <p:cNvPicPr>
            <a:picLocks noChangeAspect="1"/>
          </p:cNvPicPr>
          <p:nvPr/>
        </p:nvPicPr>
        <p:blipFill>
          <a:blip r:embed="rId2"/>
          <a:stretch>
            <a:fillRect/>
          </a:stretch>
        </p:blipFill>
        <p:spPr>
          <a:xfrm>
            <a:off x="490452" y="3257550"/>
            <a:ext cx="8163096" cy="2052639"/>
          </a:xfrm>
          <a:prstGeom prst="rect">
            <a:avLst/>
          </a:prstGeom>
        </p:spPr>
      </p:pic>
      <p:sp>
        <p:nvSpPr>
          <p:cNvPr id="6" name="Oval 5">
            <a:extLst>
              <a:ext uri="{FF2B5EF4-FFF2-40B4-BE49-F238E27FC236}">
                <a16:creationId xmlns:a16="http://schemas.microsoft.com/office/drawing/2014/main" id="{3DB08DD7-81D7-6B59-7866-14E2DB9B0CFE}"/>
              </a:ext>
            </a:extLst>
          </p:cNvPr>
          <p:cNvSpPr/>
          <p:nvPr/>
        </p:nvSpPr>
        <p:spPr>
          <a:xfrm>
            <a:off x="2071773" y="3567112"/>
            <a:ext cx="1781175" cy="1919289"/>
          </a:xfrm>
          <a:prstGeom prst="ellipse">
            <a:avLst/>
          </a:prstGeom>
          <a:solidFill>
            <a:srgbClr val="FFFF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236652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DIP switch selection:</a:t>
            </a:r>
          </a:p>
          <a:p>
            <a:r>
              <a:rPr lang="en-US" sz="2800" dirty="0">
                <a:latin typeface="Arial" panose="020B0604020202020204" pitchFamily="34" charset="0"/>
                <a:ea typeface="Calibri" panose="020F0502020204030204" pitchFamily="34" charset="0"/>
                <a:cs typeface="Arial" panose="020B0604020202020204" pitchFamily="34" charset="0"/>
              </a:rPr>
              <a:t>Switch 1 should be OFF.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E6F8FE8-E69B-0FFA-F404-5CE4B8D8A77B}"/>
              </a:ext>
            </a:extLst>
          </p:cNvPr>
          <p:cNvPicPr>
            <a:picLocks noChangeAspect="1"/>
          </p:cNvPicPr>
          <p:nvPr/>
        </p:nvPicPr>
        <p:blipFill>
          <a:blip r:embed="rId2"/>
          <a:stretch>
            <a:fillRect/>
          </a:stretch>
        </p:blipFill>
        <p:spPr>
          <a:xfrm>
            <a:off x="561975" y="4295775"/>
            <a:ext cx="4286250" cy="2266950"/>
          </a:xfrm>
          <a:prstGeom prst="rect">
            <a:avLst/>
          </a:prstGeom>
        </p:spPr>
      </p:pic>
      <p:pic>
        <p:nvPicPr>
          <p:cNvPr id="14" name="Picture 13">
            <a:extLst>
              <a:ext uri="{FF2B5EF4-FFF2-40B4-BE49-F238E27FC236}">
                <a16:creationId xmlns:a16="http://schemas.microsoft.com/office/drawing/2014/main" id="{28F657DD-E645-5D22-EF8F-C6CE69BC51B7}"/>
              </a:ext>
            </a:extLst>
          </p:cNvPr>
          <p:cNvPicPr>
            <a:picLocks noChangeAspect="1"/>
          </p:cNvPicPr>
          <p:nvPr/>
        </p:nvPicPr>
        <p:blipFill>
          <a:blip r:embed="rId3"/>
          <a:stretch>
            <a:fillRect/>
          </a:stretch>
        </p:blipFill>
        <p:spPr>
          <a:xfrm>
            <a:off x="942975" y="2518545"/>
            <a:ext cx="5600700" cy="1552575"/>
          </a:xfrm>
          <a:prstGeom prst="rect">
            <a:avLst/>
          </a:prstGeom>
        </p:spPr>
      </p:pic>
      <p:sp>
        <p:nvSpPr>
          <p:cNvPr id="15" name="TextBox 14">
            <a:extLst>
              <a:ext uri="{FF2B5EF4-FFF2-40B4-BE49-F238E27FC236}">
                <a16:creationId xmlns:a16="http://schemas.microsoft.com/office/drawing/2014/main" id="{331356E4-81FD-328B-6F6B-AB12DFCB4393}"/>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4730063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DIP switch selection:</a:t>
            </a:r>
          </a:p>
          <a:p>
            <a:r>
              <a:rPr lang="en-US" sz="2800" dirty="0">
                <a:latin typeface="Arial" panose="020B0604020202020204" pitchFamily="34" charset="0"/>
                <a:ea typeface="Calibri" panose="020F0502020204030204" pitchFamily="34" charset="0"/>
                <a:cs typeface="Arial" panose="020B0604020202020204" pitchFamily="34" charset="0"/>
              </a:rPr>
              <a:t>Switch 2 and 3 should be OFF or 12 2 OFF 3 ONN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E6F8FE8-E69B-0FFA-F404-5CE4B8D8A77B}"/>
              </a:ext>
            </a:extLst>
          </p:cNvPr>
          <p:cNvPicPr>
            <a:picLocks noChangeAspect="1"/>
          </p:cNvPicPr>
          <p:nvPr/>
        </p:nvPicPr>
        <p:blipFill>
          <a:blip r:embed="rId2"/>
          <a:stretch>
            <a:fillRect/>
          </a:stretch>
        </p:blipFill>
        <p:spPr>
          <a:xfrm>
            <a:off x="561975" y="4295775"/>
            <a:ext cx="4286250" cy="2266950"/>
          </a:xfrm>
          <a:prstGeom prst="rect">
            <a:avLst/>
          </a:prstGeom>
        </p:spPr>
      </p:pic>
      <p:pic>
        <p:nvPicPr>
          <p:cNvPr id="12" name="Picture 11">
            <a:extLst>
              <a:ext uri="{FF2B5EF4-FFF2-40B4-BE49-F238E27FC236}">
                <a16:creationId xmlns:a16="http://schemas.microsoft.com/office/drawing/2014/main" id="{D8BD2B18-7353-5D60-3892-1A9BBCACBAFA}"/>
              </a:ext>
            </a:extLst>
          </p:cNvPr>
          <p:cNvPicPr>
            <a:picLocks noChangeAspect="1"/>
          </p:cNvPicPr>
          <p:nvPr/>
        </p:nvPicPr>
        <p:blipFill>
          <a:blip r:embed="rId3"/>
          <a:stretch>
            <a:fillRect/>
          </a:stretch>
        </p:blipFill>
        <p:spPr>
          <a:xfrm>
            <a:off x="1438275" y="2209801"/>
            <a:ext cx="6819900" cy="1990725"/>
          </a:xfrm>
          <a:prstGeom prst="rect">
            <a:avLst/>
          </a:prstGeom>
        </p:spPr>
      </p:pic>
      <p:sp>
        <p:nvSpPr>
          <p:cNvPr id="3" name="TextBox 2">
            <a:extLst>
              <a:ext uri="{FF2B5EF4-FFF2-40B4-BE49-F238E27FC236}">
                <a16:creationId xmlns:a16="http://schemas.microsoft.com/office/drawing/2014/main" id="{293257C2-C930-9A8E-0E8F-174ABFB4F706}"/>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spTree>
    <p:extLst>
      <p:ext uri="{BB962C8B-B14F-4D97-AF65-F5344CB8AC3E}">
        <p14:creationId xmlns:p14="http://schemas.microsoft.com/office/powerpoint/2010/main" val="15927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Gel battery cut away.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784AEE-85C1-8C17-D45E-9C53513013FD}"/>
              </a:ext>
            </a:extLst>
          </p:cNvPr>
          <p:cNvSpPr txBox="1"/>
          <p:nvPr/>
        </p:nvSpPr>
        <p:spPr>
          <a:xfrm>
            <a:off x="6600825" y="6329868"/>
            <a:ext cx="2447925" cy="369332"/>
          </a:xfrm>
          <a:prstGeom prst="rect">
            <a:avLst/>
          </a:prstGeom>
          <a:noFill/>
        </p:spPr>
        <p:txBody>
          <a:bodyPr wrap="square" rtlCol="0">
            <a:spAutoFit/>
          </a:bodyPr>
          <a:lstStyle/>
          <a:p>
            <a:r>
              <a:rPr lang="en-US" dirty="0"/>
              <a:t>Picture courtesy Author</a:t>
            </a:r>
            <a:endParaRPr lang="en-CA" dirty="0"/>
          </a:p>
        </p:txBody>
      </p:sp>
      <p:pic>
        <p:nvPicPr>
          <p:cNvPr id="6" name="Picture 5">
            <a:extLst>
              <a:ext uri="{FF2B5EF4-FFF2-40B4-BE49-F238E27FC236}">
                <a16:creationId xmlns:a16="http://schemas.microsoft.com/office/drawing/2014/main" id="{05BC5184-969B-950A-D779-B263AA3E025E}"/>
              </a:ext>
            </a:extLst>
          </p:cNvPr>
          <p:cNvPicPr>
            <a:picLocks noChangeAspect="1"/>
          </p:cNvPicPr>
          <p:nvPr/>
        </p:nvPicPr>
        <p:blipFill rotWithShape="1">
          <a:blip r:embed="rId2">
            <a:extLst>
              <a:ext uri="{28A0092B-C50C-407E-A947-70E740481C1C}">
                <a14:useLocalDpi xmlns:a14="http://schemas.microsoft.com/office/drawing/2010/main" val="0"/>
              </a:ext>
            </a:extLst>
          </a:blip>
          <a:srcRect t="10547" r="5351" b="7032"/>
          <a:stretch/>
        </p:blipFill>
        <p:spPr>
          <a:xfrm>
            <a:off x="2047875" y="1700333"/>
            <a:ext cx="7000875" cy="4572385"/>
          </a:xfrm>
          <a:prstGeom prst="rect">
            <a:avLst/>
          </a:prstGeom>
        </p:spPr>
      </p:pic>
    </p:spTree>
    <p:extLst>
      <p:ext uri="{BB962C8B-B14F-4D97-AF65-F5344CB8AC3E}">
        <p14:creationId xmlns:p14="http://schemas.microsoft.com/office/powerpoint/2010/main" val="355178438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arrangement keeps equalization from happening. The Bulk stage starts in the morning when charge controller sees PV input.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78A4A74-461A-E9CE-7BFF-B5D6DA277CD8}"/>
              </a:ext>
            </a:extLst>
          </p:cNvPr>
          <p:cNvPicPr>
            <a:picLocks noChangeAspect="1"/>
          </p:cNvPicPr>
          <p:nvPr/>
        </p:nvPicPr>
        <p:blipFill>
          <a:blip r:embed="rId2"/>
          <a:stretch>
            <a:fillRect/>
          </a:stretch>
        </p:blipFill>
        <p:spPr>
          <a:xfrm>
            <a:off x="771526" y="2843212"/>
            <a:ext cx="7377112" cy="1171575"/>
          </a:xfrm>
          <a:prstGeom prst="rect">
            <a:avLst/>
          </a:prstGeom>
        </p:spPr>
      </p:pic>
      <p:pic>
        <p:nvPicPr>
          <p:cNvPr id="10" name="Picture 9">
            <a:extLst>
              <a:ext uri="{FF2B5EF4-FFF2-40B4-BE49-F238E27FC236}">
                <a16:creationId xmlns:a16="http://schemas.microsoft.com/office/drawing/2014/main" id="{EE6F8FE8-E69B-0FFA-F404-5CE4B8D8A77B}"/>
              </a:ext>
            </a:extLst>
          </p:cNvPr>
          <p:cNvPicPr>
            <a:picLocks noChangeAspect="1"/>
          </p:cNvPicPr>
          <p:nvPr/>
        </p:nvPicPr>
        <p:blipFill>
          <a:blip r:embed="rId3"/>
          <a:stretch>
            <a:fillRect/>
          </a:stretch>
        </p:blipFill>
        <p:spPr>
          <a:xfrm>
            <a:off x="561975" y="4295775"/>
            <a:ext cx="4286250" cy="2266950"/>
          </a:xfrm>
          <a:prstGeom prst="rect">
            <a:avLst/>
          </a:prstGeom>
        </p:spPr>
      </p:pic>
      <p:sp>
        <p:nvSpPr>
          <p:cNvPr id="3" name="TextBox 2">
            <a:extLst>
              <a:ext uri="{FF2B5EF4-FFF2-40B4-BE49-F238E27FC236}">
                <a16:creationId xmlns:a16="http://schemas.microsoft.com/office/drawing/2014/main" id="{F35C77A8-AF35-8607-B40E-43FF7267452D}"/>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pic>
        <p:nvPicPr>
          <p:cNvPr id="6" name="Picture 5">
            <a:extLst>
              <a:ext uri="{FF2B5EF4-FFF2-40B4-BE49-F238E27FC236}">
                <a16:creationId xmlns:a16="http://schemas.microsoft.com/office/drawing/2014/main" id="{76442CA0-BD84-18B9-EF9D-113BFE7B7C5C}"/>
              </a:ext>
            </a:extLst>
          </p:cNvPr>
          <p:cNvPicPr>
            <a:picLocks noChangeAspect="1"/>
          </p:cNvPicPr>
          <p:nvPr/>
        </p:nvPicPr>
        <p:blipFill>
          <a:blip r:embed="rId4"/>
          <a:stretch>
            <a:fillRect/>
          </a:stretch>
        </p:blipFill>
        <p:spPr>
          <a:xfrm>
            <a:off x="868894" y="3689302"/>
            <a:ext cx="7160679" cy="325485"/>
          </a:xfrm>
          <a:prstGeom prst="rect">
            <a:avLst/>
          </a:prstGeom>
        </p:spPr>
      </p:pic>
    </p:spTree>
    <p:extLst>
      <p:ext uri="{BB962C8B-B14F-4D97-AF65-F5344CB8AC3E}">
        <p14:creationId xmlns:p14="http://schemas.microsoft.com/office/powerpoint/2010/main" val="314013206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 7: Battery Equalization, switch 7 set to OFF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Switch 8: Current Switching, switch set to OFF.</a:t>
            </a:r>
          </a:p>
          <a:p>
            <a:r>
              <a:rPr lang="en-US" sz="2800" dirty="0">
                <a:latin typeface="Arial" panose="020B0604020202020204" pitchFamily="34" charset="0"/>
                <a:ea typeface="Calibri" panose="020F0502020204030204" pitchFamily="34" charset="0"/>
                <a:cs typeface="Arial" panose="020B0604020202020204" pitchFamily="34" charset="0"/>
              </a:rPr>
              <a:t>Default is OFF.</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F35C77A8-AF35-8607-B40E-43FF7267452D}"/>
              </a:ext>
            </a:extLst>
          </p:cNvPr>
          <p:cNvSpPr txBox="1"/>
          <p:nvPr/>
        </p:nvSpPr>
        <p:spPr>
          <a:xfrm>
            <a:off x="6193156" y="6488668"/>
            <a:ext cx="2686050" cy="369332"/>
          </a:xfrm>
          <a:prstGeom prst="rect">
            <a:avLst/>
          </a:prstGeom>
          <a:noFill/>
        </p:spPr>
        <p:txBody>
          <a:bodyPr wrap="square" rtlCol="0">
            <a:spAutoFit/>
          </a:bodyPr>
          <a:lstStyle/>
          <a:p>
            <a:r>
              <a:rPr lang="en-US" dirty="0"/>
              <a:t>Courtesy Morning Star</a:t>
            </a:r>
            <a:endParaRPr lang="en-CA" dirty="0"/>
          </a:p>
        </p:txBody>
      </p:sp>
      <p:pic>
        <p:nvPicPr>
          <p:cNvPr id="7" name="Picture 6">
            <a:extLst>
              <a:ext uri="{FF2B5EF4-FFF2-40B4-BE49-F238E27FC236}">
                <a16:creationId xmlns:a16="http://schemas.microsoft.com/office/drawing/2014/main" id="{350586F0-0E45-DB54-6768-4355A4B79163}"/>
              </a:ext>
            </a:extLst>
          </p:cNvPr>
          <p:cNvPicPr>
            <a:picLocks noChangeAspect="1"/>
          </p:cNvPicPr>
          <p:nvPr/>
        </p:nvPicPr>
        <p:blipFill>
          <a:blip r:embed="rId2"/>
          <a:stretch>
            <a:fillRect/>
          </a:stretch>
        </p:blipFill>
        <p:spPr>
          <a:xfrm>
            <a:off x="2276474" y="1841777"/>
            <a:ext cx="4286250" cy="1333500"/>
          </a:xfrm>
          <a:prstGeom prst="rect">
            <a:avLst/>
          </a:prstGeom>
        </p:spPr>
      </p:pic>
      <p:pic>
        <p:nvPicPr>
          <p:cNvPr id="11" name="Picture 10">
            <a:extLst>
              <a:ext uri="{FF2B5EF4-FFF2-40B4-BE49-F238E27FC236}">
                <a16:creationId xmlns:a16="http://schemas.microsoft.com/office/drawing/2014/main" id="{3ED585BE-FA1F-475C-6355-53A63C0E2B60}"/>
              </a:ext>
            </a:extLst>
          </p:cNvPr>
          <p:cNvPicPr>
            <a:picLocks noChangeAspect="1"/>
          </p:cNvPicPr>
          <p:nvPr/>
        </p:nvPicPr>
        <p:blipFill>
          <a:blip r:embed="rId3"/>
          <a:stretch>
            <a:fillRect/>
          </a:stretch>
        </p:blipFill>
        <p:spPr>
          <a:xfrm>
            <a:off x="2097406" y="4357689"/>
            <a:ext cx="4267200" cy="1304925"/>
          </a:xfrm>
          <a:prstGeom prst="rect">
            <a:avLst/>
          </a:prstGeom>
        </p:spPr>
      </p:pic>
    </p:spTree>
    <p:extLst>
      <p:ext uri="{BB962C8B-B14F-4D97-AF65-F5344CB8AC3E}">
        <p14:creationId xmlns:p14="http://schemas.microsoft.com/office/powerpoint/2010/main" val="149666570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Bulk and Absorb get to 14.40V, Battery wants 14.4-14.7V.</a:t>
            </a:r>
          </a:p>
          <a:p>
            <a:r>
              <a:rPr lang="en-US" sz="2800" dirty="0">
                <a:latin typeface="Arial" panose="020B0604020202020204" pitchFamily="34" charset="0"/>
                <a:ea typeface="Calibri" panose="020F0502020204030204" pitchFamily="34" charset="0"/>
                <a:cs typeface="Arial" panose="020B0604020202020204" pitchFamily="34" charset="0"/>
              </a:rPr>
              <a:t>Float is 13.5 and battery wants 13.6-13.7V.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 long as the PV can supply the correct amount of amps, the battery will charge fully.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5867400" y="6488668"/>
            <a:ext cx="3011806" cy="369332"/>
          </a:xfrm>
          <a:prstGeom prst="rect">
            <a:avLst/>
          </a:prstGeom>
          <a:noFill/>
        </p:spPr>
        <p:txBody>
          <a:bodyPr wrap="square" rtlCol="0">
            <a:spAutoFit/>
          </a:bodyPr>
          <a:lstStyle/>
          <a:p>
            <a:r>
              <a:rPr lang="en-US" dirty="0"/>
              <a:t>Courtesy FULLRIVER Battery</a:t>
            </a:r>
            <a:endParaRPr lang="en-CA" dirty="0"/>
          </a:p>
        </p:txBody>
      </p:sp>
      <p:pic>
        <p:nvPicPr>
          <p:cNvPr id="4" name="Picture 3">
            <a:extLst>
              <a:ext uri="{FF2B5EF4-FFF2-40B4-BE49-F238E27FC236}">
                <a16:creationId xmlns:a16="http://schemas.microsoft.com/office/drawing/2014/main" id="{378A4A74-461A-E9CE-7BFF-B5D6DA277CD8}"/>
              </a:ext>
            </a:extLst>
          </p:cNvPr>
          <p:cNvPicPr>
            <a:picLocks noChangeAspect="1"/>
          </p:cNvPicPr>
          <p:nvPr/>
        </p:nvPicPr>
        <p:blipFill>
          <a:blip r:embed="rId2"/>
          <a:stretch>
            <a:fillRect/>
          </a:stretch>
        </p:blipFill>
        <p:spPr>
          <a:xfrm>
            <a:off x="995362" y="2843212"/>
            <a:ext cx="7153275" cy="1171575"/>
          </a:xfrm>
          <a:prstGeom prst="rect">
            <a:avLst/>
          </a:prstGeom>
        </p:spPr>
      </p:pic>
      <p:pic>
        <p:nvPicPr>
          <p:cNvPr id="5" name="Picture 4">
            <a:extLst>
              <a:ext uri="{FF2B5EF4-FFF2-40B4-BE49-F238E27FC236}">
                <a16:creationId xmlns:a16="http://schemas.microsoft.com/office/drawing/2014/main" id="{00C181F1-5466-75B7-5427-AFD46C72433F}"/>
              </a:ext>
            </a:extLst>
          </p:cNvPr>
          <p:cNvPicPr>
            <a:picLocks noChangeAspect="1"/>
          </p:cNvPicPr>
          <p:nvPr/>
        </p:nvPicPr>
        <p:blipFill>
          <a:blip r:embed="rId3"/>
          <a:stretch>
            <a:fillRect/>
          </a:stretch>
        </p:blipFill>
        <p:spPr>
          <a:xfrm>
            <a:off x="1066800" y="3700462"/>
            <a:ext cx="6962774" cy="316490"/>
          </a:xfrm>
          <a:prstGeom prst="rect">
            <a:avLst/>
          </a:prstGeom>
        </p:spPr>
      </p:pic>
    </p:spTree>
    <p:extLst>
      <p:ext uri="{BB962C8B-B14F-4D97-AF65-F5344CB8AC3E}">
        <p14:creationId xmlns:p14="http://schemas.microsoft.com/office/powerpoint/2010/main" val="56358868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DC105-12 is rated at 105AH @ 20 Hrs.</a:t>
            </a:r>
          </a:p>
          <a:p>
            <a:r>
              <a:rPr lang="en-US" sz="2800" dirty="0">
                <a:latin typeface="Arial" panose="020B0604020202020204" pitchFamily="34" charset="0"/>
                <a:ea typeface="Calibri" panose="020F0502020204030204" pitchFamily="34" charset="0"/>
                <a:cs typeface="Arial" panose="020B0604020202020204" pitchFamily="34" charset="0"/>
              </a:rPr>
              <a:t>The recommended bulk current is 0.20 x 105 = 21 Amps.</a:t>
            </a:r>
          </a:p>
          <a:p>
            <a:r>
              <a:rPr lang="en-US" sz="2800" dirty="0">
                <a:latin typeface="Arial" panose="020B0604020202020204" pitchFamily="34" charset="0"/>
                <a:ea typeface="Calibri" panose="020F0502020204030204" pitchFamily="34" charset="0"/>
                <a:cs typeface="Arial" panose="020B0604020202020204" pitchFamily="34" charset="0"/>
              </a:rPr>
              <a:t>The maximum bulk current is 0.35 x 105 = 37 Amps.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charge controller is able to handle 30A maximum.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With a PWM charge controller, the charge current will be the wattage of the PV array / battery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5867400" y="6488668"/>
            <a:ext cx="3011806" cy="369332"/>
          </a:xfrm>
          <a:prstGeom prst="rect">
            <a:avLst/>
          </a:prstGeom>
          <a:noFill/>
        </p:spPr>
        <p:txBody>
          <a:bodyPr wrap="square" rtlCol="0">
            <a:spAutoFit/>
          </a:bodyPr>
          <a:lstStyle/>
          <a:p>
            <a:r>
              <a:rPr lang="en-US" dirty="0"/>
              <a:t>Courtesy FULLRIVER Battery</a:t>
            </a:r>
            <a:endParaRPr lang="en-CA" dirty="0"/>
          </a:p>
        </p:txBody>
      </p:sp>
    </p:spTree>
    <p:extLst>
      <p:ext uri="{BB962C8B-B14F-4D97-AF65-F5344CB8AC3E}">
        <p14:creationId xmlns:p14="http://schemas.microsoft.com/office/powerpoint/2010/main" val="2309789724"/>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the DC105-12 a minimum of 20A is required to properly charge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14.4V x 20A = an array of 288A minimum.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PV panel on the solar trainer is 395W that can deliver a calculated 27.4 amps.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PV panel will be operating outside of the maximum power voltage of 36.88V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5867400" y="6488668"/>
            <a:ext cx="3011806" cy="369332"/>
          </a:xfrm>
          <a:prstGeom prst="rect">
            <a:avLst/>
          </a:prstGeom>
          <a:noFill/>
        </p:spPr>
        <p:txBody>
          <a:bodyPr wrap="square" rtlCol="0">
            <a:spAutoFit/>
          </a:bodyPr>
          <a:lstStyle/>
          <a:p>
            <a:r>
              <a:rPr lang="en-US" dirty="0"/>
              <a:t>Courtesy FULLRIVER Battery</a:t>
            </a:r>
            <a:endParaRPr lang="en-CA" dirty="0"/>
          </a:p>
        </p:txBody>
      </p:sp>
    </p:spTree>
    <p:extLst>
      <p:ext uri="{BB962C8B-B14F-4D97-AF65-F5344CB8AC3E}">
        <p14:creationId xmlns:p14="http://schemas.microsoft.com/office/powerpoint/2010/main" val="213126612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PV Imp is 10.71A and at 14.4 volts it will produce approximately only 154W.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charging current will be 10.7.</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Two of these panels will need to be put into parallel to achieve the proper charging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5867400" y="6488668"/>
            <a:ext cx="3011806" cy="369332"/>
          </a:xfrm>
          <a:prstGeom prst="rect">
            <a:avLst/>
          </a:prstGeom>
          <a:noFill/>
        </p:spPr>
        <p:txBody>
          <a:bodyPr wrap="square" rtlCol="0">
            <a:spAutoFit/>
          </a:bodyPr>
          <a:lstStyle/>
          <a:p>
            <a:r>
              <a:rPr lang="en-US" dirty="0"/>
              <a:t>Courtesy FULLRIVER Battery</a:t>
            </a:r>
            <a:endParaRPr lang="en-CA" dirty="0"/>
          </a:p>
        </p:txBody>
      </p:sp>
    </p:spTree>
    <p:extLst>
      <p:ext uri="{BB962C8B-B14F-4D97-AF65-F5344CB8AC3E}">
        <p14:creationId xmlns:p14="http://schemas.microsoft.com/office/powerpoint/2010/main" val="252119537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PWN charge controllers to be most efficient they need to be connected to a PV panel with close to the battery voltage as possible.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12 batteries a 36-cell panel is optimum using a PWM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88C2D267-7E0D-5C01-C4A4-E7527B9896A7}"/>
              </a:ext>
            </a:extLst>
          </p:cNvPr>
          <p:cNvSpPr txBox="1"/>
          <p:nvPr/>
        </p:nvSpPr>
        <p:spPr>
          <a:xfrm>
            <a:off x="5867400" y="6488668"/>
            <a:ext cx="3011806" cy="369332"/>
          </a:xfrm>
          <a:prstGeom prst="rect">
            <a:avLst/>
          </a:prstGeom>
          <a:noFill/>
        </p:spPr>
        <p:txBody>
          <a:bodyPr wrap="square" rtlCol="0">
            <a:spAutoFit/>
          </a:bodyPr>
          <a:lstStyle/>
          <a:p>
            <a:r>
              <a:rPr lang="en-US" dirty="0"/>
              <a:t>Courtesy FULLRIVER Battery</a:t>
            </a:r>
            <a:endParaRPr lang="en-CA" dirty="0"/>
          </a:p>
        </p:txBody>
      </p:sp>
    </p:spTree>
    <p:extLst>
      <p:ext uri="{BB962C8B-B14F-4D97-AF65-F5344CB8AC3E}">
        <p14:creationId xmlns:p14="http://schemas.microsoft.com/office/powerpoint/2010/main" val="297331262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lab has both PWM and MPPT charge controllers.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MPPT (Maximum Power Point Tracker) charge controller uses an electronic chopping circuit to harvest the PV energy.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type of charge controller turns off and on an electronic switch just like the PWM.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30A805-9C92-3442-2722-73DFBC1FEEFF}"/>
              </a:ext>
            </a:extLst>
          </p:cNvPr>
          <p:cNvSpPr txBox="1"/>
          <p:nvPr/>
        </p:nvSpPr>
        <p:spPr>
          <a:xfrm>
            <a:off x="7762876" y="6372225"/>
            <a:ext cx="1076324"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45805044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Instead of a switch placing the PV across the battery, it places the short-circuiting current into an inductor.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inductor stores the energy in a magnetic field around the windings (wire) of the inductor.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switch opens the stored magnetic field collapses and induces current into the coil, which is now connected to a capacitor to form a DC bus.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30A805-9C92-3442-2722-73DFBC1FEEFF}"/>
              </a:ext>
            </a:extLst>
          </p:cNvPr>
          <p:cNvSpPr txBox="1"/>
          <p:nvPr/>
        </p:nvSpPr>
        <p:spPr>
          <a:xfrm>
            <a:off x="7762876" y="6372225"/>
            <a:ext cx="1076324"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152157266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rate at which the switch depends on the amount of current that can be captured in the magnetic field.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Slower on cloudy times and faster on sunny times.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Next is to look at the MPPT charge controller in the lab.</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530A805-9C92-3442-2722-73DFBC1FEEFF}"/>
              </a:ext>
            </a:extLst>
          </p:cNvPr>
          <p:cNvSpPr txBox="1"/>
          <p:nvPr/>
        </p:nvSpPr>
        <p:spPr>
          <a:xfrm>
            <a:off x="7762876" y="6372225"/>
            <a:ext cx="1076324"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1171366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Gel, one 2-volt cell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784AEE-85C1-8C17-D45E-9C53513013FD}"/>
              </a:ext>
            </a:extLst>
          </p:cNvPr>
          <p:cNvSpPr txBox="1"/>
          <p:nvPr/>
        </p:nvSpPr>
        <p:spPr>
          <a:xfrm>
            <a:off x="6600825" y="6329868"/>
            <a:ext cx="2447925" cy="369332"/>
          </a:xfrm>
          <a:prstGeom prst="rect">
            <a:avLst/>
          </a:prstGeom>
          <a:noFill/>
        </p:spPr>
        <p:txBody>
          <a:bodyPr wrap="square" rtlCol="0">
            <a:spAutoFit/>
          </a:bodyPr>
          <a:lstStyle/>
          <a:p>
            <a:r>
              <a:rPr lang="en-US" dirty="0"/>
              <a:t>Picture courtesy Author</a:t>
            </a:r>
            <a:endParaRPr lang="en-CA" dirty="0"/>
          </a:p>
        </p:txBody>
      </p:sp>
      <p:pic>
        <p:nvPicPr>
          <p:cNvPr id="4" name="Picture 3" descr="A picture containing piece&#10;&#10;Description automatically generated">
            <a:extLst>
              <a:ext uri="{FF2B5EF4-FFF2-40B4-BE49-F238E27FC236}">
                <a16:creationId xmlns:a16="http://schemas.microsoft.com/office/drawing/2014/main" id="{68FFCC84-40F8-33B9-A807-B7165E352301}"/>
              </a:ext>
            </a:extLst>
          </p:cNvPr>
          <p:cNvPicPr>
            <a:picLocks noChangeAspect="1"/>
          </p:cNvPicPr>
          <p:nvPr/>
        </p:nvPicPr>
        <p:blipFill rotWithShape="1">
          <a:blip r:embed="rId2">
            <a:extLst>
              <a:ext uri="{28A0092B-C50C-407E-A947-70E740481C1C}">
                <a14:useLocalDpi xmlns:a14="http://schemas.microsoft.com/office/drawing/2010/main" val="0"/>
              </a:ext>
            </a:extLst>
          </a:blip>
          <a:srcRect t="20926" r="18472" b="19259"/>
          <a:stretch/>
        </p:blipFill>
        <p:spPr>
          <a:xfrm rot="10800000">
            <a:off x="1009649" y="1932634"/>
            <a:ext cx="7410450" cy="4077641"/>
          </a:xfrm>
          <a:prstGeom prst="rect">
            <a:avLst/>
          </a:prstGeom>
        </p:spPr>
      </p:pic>
    </p:spTree>
    <p:extLst>
      <p:ext uri="{BB962C8B-B14F-4D97-AF65-F5344CB8AC3E}">
        <p14:creationId xmlns:p14="http://schemas.microsoft.com/office/powerpoint/2010/main" val="429382463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EPEVER model XTRA3215N-XDS2 is the MPPT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4D13F42-B4B9-26B5-8751-765B7B11A968}"/>
              </a:ext>
            </a:extLst>
          </p:cNvPr>
          <p:cNvPicPr>
            <a:picLocks noChangeAspect="1"/>
          </p:cNvPicPr>
          <p:nvPr/>
        </p:nvPicPr>
        <p:blipFill>
          <a:blip r:embed="rId2"/>
          <a:stretch>
            <a:fillRect/>
          </a:stretch>
        </p:blipFill>
        <p:spPr>
          <a:xfrm>
            <a:off x="6548437" y="3243262"/>
            <a:ext cx="2009775" cy="3019425"/>
          </a:xfrm>
          <a:prstGeom prst="rect">
            <a:avLst/>
          </a:prstGeom>
        </p:spPr>
      </p:pic>
      <p:sp>
        <p:nvSpPr>
          <p:cNvPr id="5" name="TextBox 4">
            <a:extLst>
              <a:ext uri="{FF2B5EF4-FFF2-40B4-BE49-F238E27FC236}">
                <a16:creationId xmlns:a16="http://schemas.microsoft.com/office/drawing/2014/main" id="{7530A805-9C92-3442-2722-73DFBC1FEEFF}"/>
              </a:ext>
            </a:extLst>
          </p:cNvPr>
          <p:cNvSpPr txBox="1"/>
          <p:nvPr/>
        </p:nvSpPr>
        <p:spPr>
          <a:xfrm>
            <a:off x="7762876" y="6372225"/>
            <a:ext cx="1076324"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9585715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EPEVER MPPT charge controller model that is in the lab is the XTRA3215N-XDS2</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5F2191-ABB8-3466-7189-CC2028AEADE2}"/>
              </a:ext>
            </a:extLst>
          </p:cNvPr>
          <p:cNvPicPr>
            <a:picLocks noChangeAspect="1"/>
          </p:cNvPicPr>
          <p:nvPr/>
        </p:nvPicPr>
        <p:blipFill>
          <a:blip r:embed="rId2"/>
          <a:stretch>
            <a:fillRect/>
          </a:stretch>
        </p:blipFill>
        <p:spPr>
          <a:xfrm>
            <a:off x="461961" y="2643189"/>
            <a:ext cx="7915275" cy="3019425"/>
          </a:xfrm>
          <a:prstGeom prst="rect">
            <a:avLst/>
          </a:prstGeom>
        </p:spPr>
      </p:pic>
      <p:sp>
        <p:nvSpPr>
          <p:cNvPr id="6" name="TextBox 5">
            <a:extLst>
              <a:ext uri="{FF2B5EF4-FFF2-40B4-BE49-F238E27FC236}">
                <a16:creationId xmlns:a16="http://schemas.microsoft.com/office/drawing/2014/main" id="{EDF560D1-C69C-FA02-F720-ECCB39320D79}"/>
              </a:ext>
            </a:extLst>
          </p:cNvPr>
          <p:cNvSpPr txBox="1"/>
          <p:nvPr/>
        </p:nvSpPr>
        <p:spPr>
          <a:xfrm>
            <a:off x="7810499" y="6353175"/>
            <a:ext cx="1133474"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59281443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EPEVER MPPT charge controller model that is in the lab is the XTRA3215N-XDS2</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30A</a:t>
            </a:r>
          </a:p>
          <a:p>
            <a:r>
              <a:rPr lang="en-US" sz="2800" dirty="0">
                <a:latin typeface="Arial" panose="020B0604020202020204" pitchFamily="34" charset="0"/>
                <a:ea typeface="Calibri" panose="020F0502020204030204" pitchFamily="34" charset="0"/>
                <a:cs typeface="Arial" panose="020B0604020202020204" pitchFamily="34" charset="0"/>
              </a:rPr>
              <a:t>12-24Vdc</a:t>
            </a:r>
          </a:p>
          <a:p>
            <a:r>
              <a:rPr lang="en-US" sz="2800" dirty="0">
                <a:latin typeface="Arial" panose="020B0604020202020204" pitchFamily="34" charset="0"/>
                <a:ea typeface="Calibri" panose="020F0502020204030204" pitchFamily="34" charset="0"/>
                <a:cs typeface="Arial" panose="020B0604020202020204" pitchFamily="34" charset="0"/>
              </a:rPr>
              <a:t>150 V PV</a:t>
            </a:r>
          </a:p>
          <a:p>
            <a:r>
              <a:rPr lang="en-US" sz="2800" dirty="0">
                <a:latin typeface="Arial" panose="020B0604020202020204" pitchFamily="34" charset="0"/>
                <a:ea typeface="Calibri" panose="020F0502020204030204" pitchFamily="34" charset="0"/>
                <a:cs typeface="Arial" panose="020B0604020202020204" pitchFamily="34" charset="0"/>
              </a:rPr>
              <a:t>Negative ground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cxnSp>
        <p:nvCxnSpPr>
          <p:cNvPr id="6" name="Straight Arrow Connector 5">
            <a:extLst>
              <a:ext uri="{FF2B5EF4-FFF2-40B4-BE49-F238E27FC236}">
                <a16:creationId xmlns:a16="http://schemas.microsoft.com/office/drawing/2014/main" id="{97DED2F7-06BE-F260-4527-AF64B56FA528}"/>
              </a:ext>
            </a:extLst>
          </p:cNvPr>
          <p:cNvCxnSpPr/>
          <p:nvPr/>
        </p:nvCxnSpPr>
        <p:spPr>
          <a:xfrm flipH="1">
            <a:off x="1123950" y="2028825"/>
            <a:ext cx="2800350" cy="8286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B158BE-C28F-CD94-35CB-2931EA98BB18}"/>
              </a:ext>
            </a:extLst>
          </p:cNvPr>
          <p:cNvCxnSpPr/>
          <p:nvPr/>
        </p:nvCxnSpPr>
        <p:spPr>
          <a:xfrm flipH="1">
            <a:off x="2124075" y="2047875"/>
            <a:ext cx="2038350" cy="12382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9C5E300-522D-4533-7226-81438B5E5513}"/>
              </a:ext>
            </a:extLst>
          </p:cNvPr>
          <p:cNvCxnSpPr/>
          <p:nvPr/>
        </p:nvCxnSpPr>
        <p:spPr>
          <a:xfrm flipH="1">
            <a:off x="2095500" y="2028825"/>
            <a:ext cx="2362200" cy="17907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ACC6928-ABD8-56B1-21AA-1AC29A3128AD}"/>
              </a:ext>
            </a:extLst>
          </p:cNvPr>
          <p:cNvCxnSpPr/>
          <p:nvPr/>
        </p:nvCxnSpPr>
        <p:spPr>
          <a:xfrm flipH="1">
            <a:off x="3143250" y="2047875"/>
            <a:ext cx="1581150" cy="21526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50886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EPEVER MPPT charge controller model that is in the lab is the XTRA3215N-XDS2</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XDS2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A40BB47-4F13-47B8-54EB-C52266FAF16D}"/>
              </a:ext>
            </a:extLst>
          </p:cNvPr>
          <p:cNvPicPr>
            <a:picLocks noChangeAspect="1"/>
          </p:cNvPicPr>
          <p:nvPr/>
        </p:nvPicPr>
        <p:blipFill>
          <a:blip r:embed="rId2"/>
          <a:stretch>
            <a:fillRect/>
          </a:stretch>
        </p:blipFill>
        <p:spPr>
          <a:xfrm>
            <a:off x="2276476" y="2737308"/>
            <a:ext cx="5248275" cy="3143250"/>
          </a:xfrm>
          <a:prstGeom prst="rect">
            <a:avLst/>
          </a:prstGeom>
        </p:spPr>
      </p:pic>
      <p:sp>
        <p:nvSpPr>
          <p:cNvPr id="6" name="TextBox 5">
            <a:extLst>
              <a:ext uri="{FF2B5EF4-FFF2-40B4-BE49-F238E27FC236}">
                <a16:creationId xmlns:a16="http://schemas.microsoft.com/office/drawing/2014/main" id="{599741DB-609B-CB78-F6A6-C958925567C9}"/>
              </a:ext>
            </a:extLst>
          </p:cNvPr>
          <p:cNvSpPr txBox="1"/>
          <p:nvPr/>
        </p:nvSpPr>
        <p:spPr>
          <a:xfrm>
            <a:off x="7762876" y="6372225"/>
            <a:ext cx="1076324" cy="369332"/>
          </a:xfrm>
          <a:prstGeom prst="rect">
            <a:avLst/>
          </a:prstGeom>
          <a:noFill/>
        </p:spPr>
        <p:txBody>
          <a:bodyPr wrap="square" rtlCol="0">
            <a:spAutoFit/>
          </a:bodyPr>
          <a:lstStyle/>
          <a:p>
            <a:r>
              <a:rPr lang="en-US" dirty="0"/>
              <a:t>EPEVER</a:t>
            </a:r>
            <a:endParaRPr lang="en-CA" dirty="0"/>
          </a:p>
        </p:txBody>
      </p:sp>
      <p:cxnSp>
        <p:nvCxnSpPr>
          <p:cNvPr id="4" name="Straight Arrow Connector 3">
            <a:extLst>
              <a:ext uri="{FF2B5EF4-FFF2-40B4-BE49-F238E27FC236}">
                <a16:creationId xmlns:a16="http://schemas.microsoft.com/office/drawing/2014/main" id="{817EE419-3EC8-A55A-DC0D-181F62846417}"/>
              </a:ext>
            </a:extLst>
          </p:cNvPr>
          <p:cNvCxnSpPr/>
          <p:nvPr/>
        </p:nvCxnSpPr>
        <p:spPr>
          <a:xfrm flipH="1">
            <a:off x="1571625" y="2085975"/>
            <a:ext cx="3933825" cy="7334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BCAE495-D600-5497-E06C-AFF72DC88D14}"/>
              </a:ext>
            </a:extLst>
          </p:cNvPr>
          <p:cNvCxnSpPr/>
          <p:nvPr/>
        </p:nvCxnSpPr>
        <p:spPr>
          <a:xfrm>
            <a:off x="1457325" y="2971800"/>
            <a:ext cx="1666875" cy="11239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81373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EPEVER MPPT charge controller model that is in the lab is the XTRA3215N-XDS2</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XDS2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7762876" y="6372225"/>
            <a:ext cx="1076324" cy="369332"/>
          </a:xfrm>
          <a:prstGeom prst="rect">
            <a:avLst/>
          </a:prstGeom>
          <a:noFill/>
        </p:spPr>
        <p:txBody>
          <a:bodyPr wrap="square" rtlCol="0">
            <a:spAutoFit/>
          </a:bodyPr>
          <a:lstStyle/>
          <a:p>
            <a:r>
              <a:rPr lang="en-US" dirty="0"/>
              <a:t>EPEVER</a:t>
            </a:r>
            <a:endParaRPr lang="en-CA" dirty="0"/>
          </a:p>
        </p:txBody>
      </p:sp>
      <p:cxnSp>
        <p:nvCxnSpPr>
          <p:cNvPr id="4" name="Straight Arrow Connector 3">
            <a:extLst>
              <a:ext uri="{FF2B5EF4-FFF2-40B4-BE49-F238E27FC236}">
                <a16:creationId xmlns:a16="http://schemas.microsoft.com/office/drawing/2014/main" id="{817EE419-3EC8-A55A-DC0D-181F62846417}"/>
              </a:ext>
            </a:extLst>
          </p:cNvPr>
          <p:cNvCxnSpPr/>
          <p:nvPr/>
        </p:nvCxnSpPr>
        <p:spPr>
          <a:xfrm flipH="1">
            <a:off x="1571625" y="2085975"/>
            <a:ext cx="3933825" cy="7334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BCAE495-D600-5497-E06C-AFF72DC88D14}"/>
              </a:ext>
            </a:extLst>
          </p:cNvPr>
          <p:cNvCxnSpPr>
            <a:cxnSpLocks/>
          </p:cNvCxnSpPr>
          <p:nvPr/>
        </p:nvCxnSpPr>
        <p:spPr>
          <a:xfrm>
            <a:off x="1457325" y="2971800"/>
            <a:ext cx="2667000" cy="5429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535A59E-D961-6C18-3DF8-7BEA7885821F}"/>
              </a:ext>
            </a:extLst>
          </p:cNvPr>
          <p:cNvPicPr>
            <a:picLocks noChangeAspect="1"/>
          </p:cNvPicPr>
          <p:nvPr/>
        </p:nvPicPr>
        <p:blipFill>
          <a:blip r:embed="rId2"/>
          <a:stretch>
            <a:fillRect/>
          </a:stretch>
        </p:blipFill>
        <p:spPr>
          <a:xfrm>
            <a:off x="4229100" y="2743201"/>
            <a:ext cx="4000500" cy="2590800"/>
          </a:xfrm>
          <a:prstGeom prst="rect">
            <a:avLst/>
          </a:prstGeom>
        </p:spPr>
      </p:pic>
    </p:spTree>
    <p:extLst>
      <p:ext uri="{BB962C8B-B14F-4D97-AF65-F5344CB8AC3E}">
        <p14:creationId xmlns:p14="http://schemas.microsoft.com/office/powerpoint/2010/main" val="324802884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rated current in and out of the battery is 30A</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6000751" y="6329868"/>
            <a:ext cx="3048000" cy="369332"/>
          </a:xfrm>
          <a:prstGeom prst="rect">
            <a:avLst/>
          </a:prstGeom>
          <a:noFill/>
        </p:spPr>
        <p:txBody>
          <a:bodyPr wrap="square" rtlCol="0">
            <a:spAutoFit/>
          </a:bodyPr>
          <a:lstStyle/>
          <a:p>
            <a:r>
              <a:rPr lang="en-US" dirty="0"/>
              <a:t>EPEVER</a:t>
            </a:r>
            <a:endParaRPr lang="en-CA" dirty="0"/>
          </a:p>
        </p:txBody>
      </p:sp>
      <p:pic>
        <p:nvPicPr>
          <p:cNvPr id="8" name="Picture 7">
            <a:extLst>
              <a:ext uri="{FF2B5EF4-FFF2-40B4-BE49-F238E27FC236}">
                <a16:creationId xmlns:a16="http://schemas.microsoft.com/office/drawing/2014/main" id="{145545B7-A052-42EF-217A-B57C5FD10709}"/>
              </a:ext>
            </a:extLst>
          </p:cNvPr>
          <p:cNvPicPr>
            <a:picLocks noChangeAspect="1"/>
          </p:cNvPicPr>
          <p:nvPr/>
        </p:nvPicPr>
        <p:blipFill>
          <a:blip r:embed="rId2"/>
          <a:stretch>
            <a:fillRect/>
          </a:stretch>
        </p:blipFill>
        <p:spPr>
          <a:xfrm>
            <a:off x="504826" y="1900875"/>
            <a:ext cx="8210550" cy="4428993"/>
          </a:xfrm>
          <a:prstGeom prst="rect">
            <a:avLst/>
          </a:prstGeom>
        </p:spPr>
      </p:pic>
      <p:sp>
        <p:nvSpPr>
          <p:cNvPr id="13" name="Oval 12">
            <a:extLst>
              <a:ext uri="{FF2B5EF4-FFF2-40B4-BE49-F238E27FC236}">
                <a16:creationId xmlns:a16="http://schemas.microsoft.com/office/drawing/2014/main" id="{48CB3190-B5D5-61F4-7492-39BD41A3787D}"/>
              </a:ext>
            </a:extLst>
          </p:cNvPr>
          <p:cNvSpPr/>
          <p:nvPr/>
        </p:nvSpPr>
        <p:spPr>
          <a:xfrm>
            <a:off x="2657475" y="4857750"/>
            <a:ext cx="619125" cy="4381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707AF056-5333-BDC9-89DB-EB8B8B1B04C9}"/>
              </a:ext>
            </a:extLst>
          </p:cNvPr>
          <p:cNvSpPr/>
          <p:nvPr/>
        </p:nvSpPr>
        <p:spPr>
          <a:xfrm>
            <a:off x="3933827" y="4848225"/>
            <a:ext cx="619125" cy="4381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742782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two options for sensing battery 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6000751" y="6329868"/>
            <a:ext cx="3048000"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DF08A911-537D-5594-8262-5527C7869295}"/>
              </a:ext>
            </a:extLst>
          </p:cNvPr>
          <p:cNvPicPr>
            <a:picLocks noChangeAspect="1"/>
          </p:cNvPicPr>
          <p:nvPr/>
        </p:nvPicPr>
        <p:blipFill>
          <a:blip r:embed="rId2"/>
          <a:stretch>
            <a:fillRect/>
          </a:stretch>
        </p:blipFill>
        <p:spPr>
          <a:xfrm>
            <a:off x="228601" y="2145267"/>
            <a:ext cx="8820150" cy="4133850"/>
          </a:xfrm>
          <a:prstGeom prst="rect">
            <a:avLst/>
          </a:prstGeom>
        </p:spPr>
      </p:pic>
    </p:spTree>
    <p:extLst>
      <p:ext uri="{BB962C8B-B14F-4D97-AF65-F5344CB8AC3E}">
        <p14:creationId xmlns:p14="http://schemas.microsoft.com/office/powerpoint/2010/main" val="365429453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battery parameters can be entered into the charge controller manually.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Select the battery type first.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three choices are:</a:t>
            </a: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Lead acid</a:t>
            </a: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Lithium</a:t>
            </a: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User      which allows for modified options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590368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three major options for selecting battery type.</a:t>
            </a: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Lead acid</a:t>
            </a: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Lithium</a:t>
            </a: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User</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F8458C5-5DF5-8082-2DD6-72E16CCAEA42}"/>
              </a:ext>
            </a:extLst>
          </p:cNvPr>
          <p:cNvPicPr>
            <a:picLocks noChangeAspect="1"/>
          </p:cNvPicPr>
          <p:nvPr/>
        </p:nvPicPr>
        <p:blipFill>
          <a:blip r:embed="rId2"/>
          <a:stretch>
            <a:fillRect/>
          </a:stretch>
        </p:blipFill>
        <p:spPr>
          <a:xfrm>
            <a:off x="148589" y="3410419"/>
            <a:ext cx="8543925" cy="3263405"/>
          </a:xfrm>
          <a:prstGeom prst="rect">
            <a:avLst/>
          </a:prstGeom>
        </p:spPr>
      </p:pic>
      <p:sp>
        <p:nvSpPr>
          <p:cNvPr id="6" name="TextBox 5">
            <a:extLst>
              <a:ext uri="{FF2B5EF4-FFF2-40B4-BE49-F238E27FC236}">
                <a16:creationId xmlns:a16="http://schemas.microsoft.com/office/drawing/2014/main" id="{599741DB-609B-CB78-F6A6-C958925567C9}"/>
              </a:ext>
            </a:extLst>
          </p:cNvPr>
          <p:cNvSpPr txBox="1"/>
          <p:nvPr/>
        </p:nvSpPr>
        <p:spPr>
          <a:xfrm>
            <a:off x="7394259" y="4324349"/>
            <a:ext cx="91439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8661570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type 1 Battery (Lead Acid) or 2 Lithium Battery is selected the charge controller assumes default battery parameters.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type 3 (USE) is selected, the battery parameters need to be set manually.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391275"/>
            <a:ext cx="981074"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120224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Absorbed Glass Mat (AGM) It is a class of a VRLA (Valve regulated Lead Acid) battery in which the electrolyte is absorbed into a mat of glass fibers.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plates in an AGM battery may be flat in a rectangular case, or cylindrical they are also sometimes referred to as spiral wound.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Their unique (for lead acid chemistries) construction also allows for the lead in their plates to be purer as they no longer need to support their own weight as in traditional cells.</a:t>
            </a:r>
          </a:p>
        </p:txBody>
      </p:sp>
    </p:spTree>
    <p:extLst>
      <p:ext uri="{BB962C8B-B14F-4D97-AF65-F5344CB8AC3E}">
        <p14:creationId xmlns:p14="http://schemas.microsoft.com/office/powerpoint/2010/main" val="17627048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Lead acid options for selecting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Sealed (AGM)</a:t>
            </a:r>
          </a:p>
          <a:p>
            <a:r>
              <a:rPr lang="en-US" sz="2800" dirty="0">
                <a:latin typeface="Arial" panose="020B0604020202020204" pitchFamily="34" charset="0"/>
                <a:ea typeface="Calibri" panose="020F0502020204030204" pitchFamily="34" charset="0"/>
                <a:cs typeface="Arial" panose="020B0604020202020204" pitchFamily="34" charset="0"/>
              </a:rPr>
              <a:t>Gel</a:t>
            </a:r>
          </a:p>
          <a:p>
            <a:r>
              <a:rPr lang="en-US" sz="2800" dirty="0">
                <a:latin typeface="Arial" panose="020B0604020202020204" pitchFamily="34" charset="0"/>
                <a:ea typeface="Calibri" panose="020F0502020204030204" pitchFamily="34" charset="0"/>
                <a:cs typeface="Arial" panose="020B0604020202020204" pitchFamily="34" charset="0"/>
              </a:rPr>
              <a:t>Flooded</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 manufacturers call AGM Sealed.</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9576" y="6381750"/>
            <a:ext cx="102869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F0E903DD-019A-4FC1-C6CC-EFE10BADFCC2}"/>
              </a:ext>
            </a:extLst>
          </p:cNvPr>
          <p:cNvPicPr>
            <a:picLocks noChangeAspect="1"/>
          </p:cNvPicPr>
          <p:nvPr/>
        </p:nvPicPr>
        <p:blipFill>
          <a:blip r:embed="rId2"/>
          <a:stretch>
            <a:fillRect/>
          </a:stretch>
        </p:blipFill>
        <p:spPr>
          <a:xfrm>
            <a:off x="509587" y="3921917"/>
            <a:ext cx="5705475" cy="1295400"/>
          </a:xfrm>
          <a:prstGeom prst="rect">
            <a:avLst/>
          </a:prstGeom>
        </p:spPr>
      </p:pic>
    </p:spTree>
    <p:extLst>
      <p:ext uri="{BB962C8B-B14F-4D97-AF65-F5344CB8AC3E}">
        <p14:creationId xmlns:p14="http://schemas.microsoft.com/office/powerpoint/2010/main" val="370239450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Lithium Iron Phosphate (LFP)options for selecting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10526" y="6372224"/>
            <a:ext cx="981074" cy="369332"/>
          </a:xfrm>
          <a:prstGeom prst="rect">
            <a:avLst/>
          </a:prstGeom>
          <a:noFill/>
        </p:spPr>
        <p:txBody>
          <a:bodyPr wrap="square" rtlCol="0">
            <a:spAutoFit/>
          </a:bodyPr>
          <a:lstStyle/>
          <a:p>
            <a:r>
              <a:rPr lang="en-US" dirty="0"/>
              <a:t>EPEVER</a:t>
            </a:r>
            <a:endParaRPr lang="en-CA" dirty="0"/>
          </a:p>
        </p:txBody>
      </p:sp>
      <p:pic>
        <p:nvPicPr>
          <p:cNvPr id="5" name="Picture 4">
            <a:extLst>
              <a:ext uri="{FF2B5EF4-FFF2-40B4-BE49-F238E27FC236}">
                <a16:creationId xmlns:a16="http://schemas.microsoft.com/office/drawing/2014/main" id="{1C52DE1F-06ED-AF8C-DEE4-6F6F45926873}"/>
              </a:ext>
            </a:extLst>
          </p:cNvPr>
          <p:cNvPicPr>
            <a:picLocks noChangeAspect="1"/>
          </p:cNvPicPr>
          <p:nvPr/>
        </p:nvPicPr>
        <p:blipFill>
          <a:blip r:embed="rId2"/>
          <a:stretch>
            <a:fillRect/>
          </a:stretch>
        </p:blipFill>
        <p:spPr>
          <a:xfrm>
            <a:off x="500062" y="2214562"/>
            <a:ext cx="5762625" cy="1343025"/>
          </a:xfrm>
          <a:prstGeom prst="rect">
            <a:avLst/>
          </a:prstGeom>
        </p:spPr>
      </p:pic>
    </p:spTree>
    <p:extLst>
      <p:ext uri="{BB962C8B-B14F-4D97-AF65-F5344CB8AC3E}">
        <p14:creationId xmlns:p14="http://schemas.microsoft.com/office/powerpoint/2010/main" val="82004643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Lithium nickel cobalt manganese oxide (LNCM) options for selecting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9576" y="6463783"/>
            <a:ext cx="9334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86C21C0D-E2A7-FBC1-76FB-EDD2E0A403FA}"/>
              </a:ext>
            </a:extLst>
          </p:cNvPr>
          <p:cNvPicPr>
            <a:picLocks noChangeAspect="1"/>
          </p:cNvPicPr>
          <p:nvPr/>
        </p:nvPicPr>
        <p:blipFill>
          <a:blip r:embed="rId2"/>
          <a:stretch>
            <a:fillRect/>
          </a:stretch>
        </p:blipFill>
        <p:spPr>
          <a:xfrm>
            <a:off x="266701" y="2833687"/>
            <a:ext cx="5762625" cy="1381125"/>
          </a:xfrm>
          <a:prstGeom prst="rect">
            <a:avLst/>
          </a:prstGeom>
        </p:spPr>
      </p:pic>
    </p:spTree>
    <p:extLst>
      <p:ext uri="{BB962C8B-B14F-4D97-AF65-F5344CB8AC3E}">
        <p14:creationId xmlns:p14="http://schemas.microsoft.com/office/powerpoint/2010/main" val="41491138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USER option for selecting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7972426" y="6463783"/>
            <a:ext cx="1038224" cy="369332"/>
          </a:xfrm>
          <a:prstGeom prst="rect">
            <a:avLst/>
          </a:prstGeom>
          <a:noFill/>
        </p:spPr>
        <p:txBody>
          <a:bodyPr wrap="square" rtlCol="0">
            <a:spAutoFit/>
          </a:bodyPr>
          <a:lstStyle/>
          <a:p>
            <a:r>
              <a:rPr lang="en-US" dirty="0"/>
              <a:t>EPEVER</a:t>
            </a:r>
            <a:endParaRPr lang="en-CA" dirty="0"/>
          </a:p>
        </p:txBody>
      </p:sp>
      <p:pic>
        <p:nvPicPr>
          <p:cNvPr id="5" name="Picture 4">
            <a:extLst>
              <a:ext uri="{FF2B5EF4-FFF2-40B4-BE49-F238E27FC236}">
                <a16:creationId xmlns:a16="http://schemas.microsoft.com/office/drawing/2014/main" id="{F4DC2AC2-4EFD-54BE-0FED-FAB9558273EB}"/>
              </a:ext>
            </a:extLst>
          </p:cNvPr>
          <p:cNvPicPr>
            <a:picLocks noChangeAspect="1"/>
          </p:cNvPicPr>
          <p:nvPr/>
        </p:nvPicPr>
        <p:blipFill>
          <a:blip r:embed="rId2"/>
          <a:stretch>
            <a:fillRect/>
          </a:stretch>
        </p:blipFill>
        <p:spPr>
          <a:xfrm>
            <a:off x="2514600" y="2197359"/>
            <a:ext cx="2757487" cy="1650741"/>
          </a:xfrm>
          <a:prstGeom prst="rect">
            <a:avLst/>
          </a:prstGeom>
        </p:spPr>
      </p:pic>
    </p:spTree>
    <p:extLst>
      <p:ext uri="{BB962C8B-B14F-4D97-AF65-F5344CB8AC3E}">
        <p14:creationId xmlns:p14="http://schemas.microsoft.com/office/powerpoint/2010/main" val="256333667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battery capacity is entered. (Ahr)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temperature units either C or 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LCD screen will jump from screen to screen and the time between can be set between 2 – 20 seconds. 2  seconds is the default setting.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Load type is set next (see later).</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67676" y="6463783"/>
            <a:ext cx="9334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2082622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battery manufacturer sets the values for better operation, then the default values provided for the battery type can be modified.</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USE (USER) option is selected to over-ride the default values.</a:t>
            </a:r>
          </a:p>
        </p:txBody>
      </p:sp>
      <p:sp>
        <p:nvSpPr>
          <p:cNvPr id="6" name="TextBox 5">
            <a:extLst>
              <a:ext uri="{FF2B5EF4-FFF2-40B4-BE49-F238E27FC236}">
                <a16:creationId xmlns:a16="http://schemas.microsoft.com/office/drawing/2014/main" id="{599741DB-609B-CB78-F6A6-C958925567C9}"/>
              </a:ext>
            </a:extLst>
          </p:cNvPr>
          <p:cNvSpPr txBox="1"/>
          <p:nvPr/>
        </p:nvSpPr>
        <p:spPr>
          <a:xfrm>
            <a:off x="8134350" y="6391275"/>
            <a:ext cx="8953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96176B0E-0CF8-1457-E2B6-782A61C1BC47}"/>
              </a:ext>
            </a:extLst>
          </p:cNvPr>
          <p:cNvPicPr>
            <a:picLocks noChangeAspect="1"/>
          </p:cNvPicPr>
          <p:nvPr/>
        </p:nvPicPr>
        <p:blipFill>
          <a:blip r:embed="rId2"/>
          <a:stretch>
            <a:fillRect/>
          </a:stretch>
        </p:blipFill>
        <p:spPr>
          <a:xfrm>
            <a:off x="0" y="2856637"/>
            <a:ext cx="8582025" cy="1224937"/>
          </a:xfrm>
          <a:prstGeom prst="rect">
            <a:avLst/>
          </a:prstGeom>
        </p:spPr>
      </p:pic>
    </p:spTree>
    <p:extLst>
      <p:ext uri="{BB962C8B-B14F-4D97-AF65-F5344CB8AC3E}">
        <p14:creationId xmlns:p14="http://schemas.microsoft.com/office/powerpoint/2010/main" val="177708592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Under the "USE" interface, the battery parameters that can be local set are shown in the table below:</a:t>
            </a: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graphicFrame>
        <p:nvGraphicFramePr>
          <p:cNvPr id="3" name="Table 4">
            <a:extLst>
              <a:ext uri="{FF2B5EF4-FFF2-40B4-BE49-F238E27FC236}">
                <a16:creationId xmlns:a16="http://schemas.microsoft.com/office/drawing/2014/main" id="{B53CF569-3149-82AF-C15E-2E69FDBA87FA}"/>
              </a:ext>
            </a:extLst>
          </p:cNvPr>
          <p:cNvGraphicFramePr>
            <a:graphicFrameLocks noGrp="1"/>
          </p:cNvGraphicFramePr>
          <p:nvPr>
            <p:extLst>
              <p:ext uri="{D42A27DB-BD31-4B8C-83A1-F6EECF244321}">
                <p14:modId xmlns:p14="http://schemas.microsoft.com/office/powerpoint/2010/main" val="1050337163"/>
              </p:ext>
            </p:extLst>
          </p:nvPr>
        </p:nvGraphicFramePr>
        <p:xfrm>
          <a:off x="704850" y="2219325"/>
          <a:ext cx="7715250" cy="4110544"/>
        </p:xfrm>
        <a:graphic>
          <a:graphicData uri="http://schemas.openxmlformats.org/drawingml/2006/table">
            <a:tbl>
              <a:tblPr firstRow="1" bandRow="1">
                <a:tableStyleId>{5C22544A-7EE6-4342-B048-85BDC9FD1C3A}</a:tableStyleId>
              </a:tblPr>
              <a:tblGrid>
                <a:gridCol w="2571750">
                  <a:extLst>
                    <a:ext uri="{9D8B030D-6E8A-4147-A177-3AD203B41FA5}">
                      <a16:colId xmlns:a16="http://schemas.microsoft.com/office/drawing/2014/main" val="2471929927"/>
                    </a:ext>
                  </a:extLst>
                </a:gridCol>
                <a:gridCol w="2571750">
                  <a:extLst>
                    <a:ext uri="{9D8B030D-6E8A-4147-A177-3AD203B41FA5}">
                      <a16:colId xmlns:a16="http://schemas.microsoft.com/office/drawing/2014/main" val="3166496305"/>
                    </a:ext>
                  </a:extLst>
                </a:gridCol>
                <a:gridCol w="2571750">
                  <a:extLst>
                    <a:ext uri="{9D8B030D-6E8A-4147-A177-3AD203B41FA5}">
                      <a16:colId xmlns:a16="http://schemas.microsoft.com/office/drawing/2014/main" val="2106084287"/>
                    </a:ext>
                  </a:extLst>
                </a:gridCol>
              </a:tblGrid>
              <a:tr h="404202">
                <a:tc>
                  <a:txBody>
                    <a:bodyPr/>
                    <a:lstStyle/>
                    <a:p>
                      <a:r>
                        <a:rPr lang="en-US" sz="1800" dirty="0">
                          <a:latin typeface="Arial" panose="020B0604020202020204" pitchFamily="34" charset="0"/>
                          <a:ea typeface="Calibri" panose="020F0502020204030204" pitchFamily="34" charset="0"/>
                          <a:cs typeface="Arial" panose="020B0604020202020204" pitchFamily="34" charset="0"/>
                        </a:rPr>
                        <a:t>Parameters</a:t>
                      </a:r>
                      <a:endParaRPr lang="en-CA" dirty="0"/>
                    </a:p>
                  </a:txBody>
                  <a:tcPr/>
                </a:tc>
                <a:tc>
                  <a:txBody>
                    <a:bodyPr/>
                    <a:lstStyle/>
                    <a:p>
                      <a:r>
                        <a:rPr lang="en-US" sz="1800" dirty="0">
                          <a:latin typeface="Arial" panose="020B0604020202020204" pitchFamily="34" charset="0"/>
                          <a:ea typeface="Calibri" panose="020F0502020204030204" pitchFamily="34" charset="0"/>
                          <a:cs typeface="Arial" panose="020B0604020202020204" pitchFamily="34" charset="0"/>
                        </a:rPr>
                        <a:t>Default</a:t>
                      </a:r>
                      <a:endParaRPr lang="en-CA" dirty="0"/>
                    </a:p>
                  </a:txBody>
                  <a:tcPr/>
                </a:tc>
                <a:tc>
                  <a:txBody>
                    <a:bodyPr/>
                    <a:lstStyle/>
                    <a:p>
                      <a:r>
                        <a:rPr lang="en-US" sz="1800" dirty="0">
                          <a:latin typeface="Arial" panose="020B0604020202020204" pitchFamily="34" charset="0"/>
                          <a:ea typeface="Calibri" panose="020F0502020204030204" pitchFamily="34" charset="0"/>
                          <a:cs typeface="Arial" panose="020B0604020202020204" pitchFamily="34" charset="0"/>
                        </a:rPr>
                        <a:t>Range</a:t>
                      </a:r>
                      <a:endParaRPr lang="en-CA" dirty="0"/>
                    </a:p>
                  </a:txBody>
                  <a:tcPr/>
                </a:tc>
                <a:extLst>
                  <a:ext uri="{0D108BD9-81ED-4DB2-BD59-A6C34878D82A}">
                    <a16:rowId xmlns:a16="http://schemas.microsoft.com/office/drawing/2014/main" val="4049610293"/>
                  </a:ext>
                </a:extLst>
              </a:tr>
              <a:tr h="404202">
                <a:tc>
                  <a:txBody>
                    <a:bodyPr/>
                    <a:lstStyle/>
                    <a:p>
                      <a:r>
                        <a:rPr lang="en-US" dirty="0"/>
                        <a:t>System Voltage Level</a:t>
                      </a:r>
                      <a:endParaRPr lang="en-CA" dirty="0"/>
                    </a:p>
                  </a:txBody>
                  <a:tcPr/>
                </a:tc>
                <a:tc>
                  <a:txBody>
                    <a:bodyPr/>
                    <a:lstStyle/>
                    <a:p>
                      <a:r>
                        <a:rPr lang="en-US" dirty="0"/>
                        <a:t>12 VDC</a:t>
                      </a:r>
                      <a:endParaRPr lang="en-CA" dirty="0"/>
                    </a:p>
                  </a:txBody>
                  <a:tcPr/>
                </a:tc>
                <a:tc>
                  <a:txBody>
                    <a:bodyPr/>
                    <a:lstStyle/>
                    <a:p>
                      <a:r>
                        <a:rPr lang="en-US" dirty="0"/>
                        <a:t>12,24,36,48 VDC</a:t>
                      </a:r>
                      <a:endParaRPr lang="en-CA" dirty="0"/>
                    </a:p>
                  </a:txBody>
                  <a:tcPr/>
                </a:tc>
                <a:extLst>
                  <a:ext uri="{0D108BD9-81ED-4DB2-BD59-A6C34878D82A}">
                    <a16:rowId xmlns:a16="http://schemas.microsoft.com/office/drawing/2014/main" val="3360802854"/>
                  </a:ext>
                </a:extLst>
              </a:tr>
              <a:tr h="660428">
                <a:tc>
                  <a:txBody>
                    <a:bodyPr/>
                    <a:lstStyle/>
                    <a:p>
                      <a:r>
                        <a:rPr lang="en-US" dirty="0"/>
                        <a:t>Boost charging voltage (BCV)</a:t>
                      </a:r>
                    </a:p>
                  </a:txBody>
                  <a:tcPr/>
                </a:tc>
                <a:tc>
                  <a:txBody>
                    <a:bodyPr/>
                    <a:lstStyle/>
                    <a:p>
                      <a:r>
                        <a:rPr lang="en-US" dirty="0"/>
                        <a:t>14.4V</a:t>
                      </a:r>
                      <a:endParaRPr lang="en-CA" dirty="0"/>
                    </a:p>
                  </a:txBody>
                  <a:tcPr/>
                </a:tc>
                <a:tc>
                  <a:txBody>
                    <a:bodyPr/>
                    <a:lstStyle/>
                    <a:p>
                      <a:r>
                        <a:rPr lang="en-US" dirty="0"/>
                        <a:t>9 – 17V</a:t>
                      </a:r>
                      <a:endParaRPr lang="en-CA" dirty="0"/>
                    </a:p>
                  </a:txBody>
                  <a:tcPr/>
                </a:tc>
                <a:extLst>
                  <a:ext uri="{0D108BD9-81ED-4DB2-BD59-A6C34878D82A}">
                    <a16:rowId xmlns:a16="http://schemas.microsoft.com/office/drawing/2014/main" val="601208669"/>
                  </a:ext>
                </a:extLst>
              </a:tr>
              <a:tr h="660428">
                <a:tc>
                  <a:txBody>
                    <a:bodyPr/>
                    <a:lstStyle/>
                    <a:p>
                      <a:r>
                        <a:rPr lang="en-US" dirty="0"/>
                        <a:t>Float charging voltage (FCV) </a:t>
                      </a:r>
                      <a:endParaRPr lang="en-CA" dirty="0"/>
                    </a:p>
                  </a:txBody>
                  <a:tcPr/>
                </a:tc>
                <a:tc>
                  <a:txBody>
                    <a:bodyPr/>
                    <a:lstStyle/>
                    <a:p>
                      <a:r>
                        <a:rPr lang="en-US" dirty="0"/>
                        <a:t>13.8V</a:t>
                      </a:r>
                      <a:endParaRPr lang="en-CA" dirty="0"/>
                    </a:p>
                  </a:txBody>
                  <a:tcPr/>
                </a:tc>
                <a:tc>
                  <a:txBody>
                    <a:bodyPr/>
                    <a:lstStyle/>
                    <a:p>
                      <a:r>
                        <a:rPr lang="en-US" dirty="0"/>
                        <a:t>9 – 17V</a:t>
                      </a:r>
                      <a:endParaRPr lang="en-CA" dirty="0"/>
                    </a:p>
                  </a:txBody>
                  <a:tcPr/>
                </a:tc>
                <a:extLst>
                  <a:ext uri="{0D108BD9-81ED-4DB2-BD59-A6C34878D82A}">
                    <a16:rowId xmlns:a16="http://schemas.microsoft.com/office/drawing/2014/main" val="753916323"/>
                  </a:ext>
                </a:extLst>
              </a:tr>
              <a:tr h="660428">
                <a:tc>
                  <a:txBody>
                    <a:bodyPr/>
                    <a:lstStyle/>
                    <a:p>
                      <a:r>
                        <a:rPr lang="en-US" dirty="0"/>
                        <a:t>Low voltage reconnect voltage (LVR) </a:t>
                      </a:r>
                      <a:endParaRPr lang="en-CA" dirty="0"/>
                    </a:p>
                  </a:txBody>
                  <a:tcPr/>
                </a:tc>
                <a:tc>
                  <a:txBody>
                    <a:bodyPr/>
                    <a:lstStyle/>
                    <a:p>
                      <a:r>
                        <a:rPr lang="en-US" dirty="0"/>
                        <a:t>12.6V</a:t>
                      </a:r>
                      <a:endParaRPr lang="en-CA" dirty="0"/>
                    </a:p>
                  </a:txBody>
                  <a:tcPr/>
                </a:tc>
                <a:tc>
                  <a:txBody>
                    <a:bodyPr/>
                    <a:lstStyle/>
                    <a:p>
                      <a:r>
                        <a:rPr lang="en-US" dirty="0"/>
                        <a:t>9 – 17V</a:t>
                      </a:r>
                      <a:endParaRPr lang="en-CA" dirty="0"/>
                    </a:p>
                  </a:txBody>
                  <a:tcPr/>
                </a:tc>
                <a:extLst>
                  <a:ext uri="{0D108BD9-81ED-4DB2-BD59-A6C34878D82A}">
                    <a16:rowId xmlns:a16="http://schemas.microsoft.com/office/drawing/2014/main" val="2553126294"/>
                  </a:ext>
                </a:extLst>
              </a:tr>
              <a:tr h="660428">
                <a:tc>
                  <a:txBody>
                    <a:bodyPr/>
                    <a:lstStyle/>
                    <a:p>
                      <a:r>
                        <a:rPr lang="en-CA" dirty="0"/>
                        <a:t>Low voltage disconnect voltage (LVD)</a:t>
                      </a:r>
                    </a:p>
                  </a:txBody>
                  <a:tcPr/>
                </a:tc>
                <a:tc>
                  <a:txBody>
                    <a:bodyPr/>
                    <a:lstStyle/>
                    <a:p>
                      <a:r>
                        <a:rPr lang="en-US" dirty="0"/>
                        <a:t>11.1V</a:t>
                      </a:r>
                      <a:endParaRPr lang="en-CA" dirty="0"/>
                    </a:p>
                  </a:txBody>
                  <a:tcPr/>
                </a:tc>
                <a:tc>
                  <a:txBody>
                    <a:bodyPr/>
                    <a:lstStyle/>
                    <a:p>
                      <a:r>
                        <a:rPr lang="en-US" dirty="0"/>
                        <a:t>9 – 17V</a:t>
                      </a:r>
                      <a:endParaRPr lang="en-CA" dirty="0"/>
                    </a:p>
                  </a:txBody>
                  <a:tcPr/>
                </a:tc>
                <a:extLst>
                  <a:ext uri="{0D108BD9-81ED-4DB2-BD59-A6C34878D82A}">
                    <a16:rowId xmlns:a16="http://schemas.microsoft.com/office/drawing/2014/main" val="3148244594"/>
                  </a:ext>
                </a:extLst>
              </a:tr>
              <a:tr h="660428">
                <a:tc>
                  <a:txBody>
                    <a:bodyPr/>
                    <a:lstStyle/>
                    <a:p>
                      <a:r>
                        <a:rPr lang="en-US" dirty="0"/>
                        <a:t>Lithium battery protection enable (LEN) </a:t>
                      </a:r>
                      <a:endParaRPr lang="en-CA" dirty="0"/>
                    </a:p>
                  </a:txBody>
                  <a:tcPr/>
                </a:tc>
                <a:tc>
                  <a:txBody>
                    <a:bodyPr/>
                    <a:lstStyle/>
                    <a:p>
                      <a:r>
                        <a:rPr lang="en-US" dirty="0"/>
                        <a:t>NO</a:t>
                      </a:r>
                      <a:endParaRPr lang="en-CA" dirty="0"/>
                    </a:p>
                  </a:txBody>
                  <a:tcPr/>
                </a:tc>
                <a:tc>
                  <a:txBody>
                    <a:bodyPr/>
                    <a:lstStyle/>
                    <a:p>
                      <a:r>
                        <a:rPr lang="en-US" dirty="0"/>
                        <a:t>YES / NO</a:t>
                      </a:r>
                      <a:endParaRPr lang="en-CA" dirty="0"/>
                    </a:p>
                  </a:txBody>
                  <a:tcPr/>
                </a:tc>
                <a:extLst>
                  <a:ext uri="{0D108BD9-81ED-4DB2-BD59-A6C34878D82A}">
                    <a16:rowId xmlns:a16="http://schemas.microsoft.com/office/drawing/2014/main" val="3091029015"/>
                  </a:ext>
                </a:extLst>
              </a:tr>
            </a:tbl>
          </a:graphicData>
        </a:graphic>
      </p:graphicFrame>
    </p:spTree>
    <p:extLst>
      <p:ext uri="{BB962C8B-B14F-4D97-AF65-F5344CB8AC3E}">
        <p14:creationId xmlns:p14="http://schemas.microsoft.com/office/powerpoint/2010/main" val="177848733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Only those battery parameters in previous slide can be set on the local controller. </a:t>
            </a:r>
          </a:p>
          <a:p>
            <a:r>
              <a:rPr lang="en-US" sz="2800" dirty="0">
                <a:latin typeface="Arial" panose="020B0604020202020204" pitchFamily="34" charset="0"/>
                <a:ea typeface="Calibri" panose="020F0502020204030204" pitchFamily="34" charset="0"/>
                <a:cs typeface="Arial" panose="020B0604020202020204" pitchFamily="34" charset="0"/>
              </a:rPr>
              <a:t>The remaining battery parameters follow the following logic.</a:t>
            </a: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pic>
        <p:nvPicPr>
          <p:cNvPr id="5" name="Picture 4">
            <a:extLst>
              <a:ext uri="{FF2B5EF4-FFF2-40B4-BE49-F238E27FC236}">
                <a16:creationId xmlns:a16="http://schemas.microsoft.com/office/drawing/2014/main" id="{1DF3EEBD-BF2A-356F-83C7-75ED944F7B1E}"/>
              </a:ext>
            </a:extLst>
          </p:cNvPr>
          <p:cNvPicPr>
            <a:picLocks noChangeAspect="1"/>
          </p:cNvPicPr>
          <p:nvPr/>
        </p:nvPicPr>
        <p:blipFill>
          <a:blip r:embed="rId2"/>
          <a:stretch>
            <a:fillRect/>
          </a:stretch>
        </p:blipFill>
        <p:spPr>
          <a:xfrm>
            <a:off x="0" y="3424875"/>
            <a:ext cx="9144000" cy="3063793"/>
          </a:xfrm>
          <a:prstGeom prst="rect">
            <a:avLst/>
          </a:prstGeom>
        </p:spPr>
      </p:pic>
    </p:spTree>
    <p:extLst>
      <p:ext uri="{BB962C8B-B14F-4D97-AF65-F5344CB8AC3E}">
        <p14:creationId xmlns:p14="http://schemas.microsoft.com/office/powerpoint/2010/main" val="138238976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can have parameters remotely set with a PC, via </a:t>
            </a:r>
            <a:r>
              <a:rPr lang="en-US" sz="2800" dirty="0" err="1">
                <a:latin typeface="Arial" panose="020B0604020202020204" pitchFamily="34" charset="0"/>
                <a:ea typeface="Calibri" panose="020F0502020204030204" pitchFamily="34" charset="0"/>
                <a:cs typeface="Arial" panose="020B0604020202020204" pitchFamily="34" charset="0"/>
              </a:rPr>
              <a:t>WiFi</a:t>
            </a:r>
            <a:r>
              <a:rPr lang="en-US" sz="2800" dirty="0">
                <a:latin typeface="Arial" panose="020B0604020202020204" pitchFamily="34" charset="0"/>
                <a:ea typeface="Calibri" panose="020F0502020204030204" pitchFamily="34" charset="0"/>
                <a:cs typeface="Arial" panose="020B0604020202020204" pitchFamily="34" charset="0"/>
              </a:rPr>
              <a:t>, Bluetooth, or a remote meter.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voltage parameters: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Measure the parameters in the condition of 12V/25ºC. Please double the values in the 24V system and multiplies the values by 4 in the 48V system.</a:t>
            </a: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27286954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voltage parameters: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BF583324-DA08-A930-662E-6EE9BC87F65F}"/>
              </a:ext>
            </a:extLst>
          </p:cNvPr>
          <p:cNvPicPr>
            <a:picLocks noChangeAspect="1"/>
          </p:cNvPicPr>
          <p:nvPr/>
        </p:nvPicPr>
        <p:blipFill>
          <a:blip r:embed="rId2"/>
          <a:stretch>
            <a:fillRect/>
          </a:stretch>
        </p:blipFill>
        <p:spPr>
          <a:xfrm>
            <a:off x="1195387" y="3429000"/>
            <a:ext cx="6753225" cy="2781300"/>
          </a:xfrm>
          <a:prstGeom prst="rect">
            <a:avLst/>
          </a:prstGeom>
        </p:spPr>
      </p:pic>
      <p:graphicFrame>
        <p:nvGraphicFramePr>
          <p:cNvPr id="5" name="Table 6">
            <a:extLst>
              <a:ext uri="{FF2B5EF4-FFF2-40B4-BE49-F238E27FC236}">
                <a16:creationId xmlns:a16="http://schemas.microsoft.com/office/drawing/2014/main" id="{74746A69-D936-BAF4-6BE2-D69D8C2E47D1}"/>
              </a:ext>
            </a:extLst>
          </p:cNvPr>
          <p:cNvGraphicFramePr>
            <a:graphicFrameLocks noGrp="1"/>
          </p:cNvGraphicFramePr>
          <p:nvPr>
            <p:extLst>
              <p:ext uri="{D42A27DB-BD31-4B8C-83A1-F6EECF244321}">
                <p14:modId xmlns:p14="http://schemas.microsoft.com/office/powerpoint/2010/main" val="1277872640"/>
              </p:ext>
            </p:extLst>
          </p:nvPr>
        </p:nvGraphicFramePr>
        <p:xfrm>
          <a:off x="1195387" y="2647951"/>
          <a:ext cx="6753225" cy="370840"/>
        </p:xfrm>
        <a:graphic>
          <a:graphicData uri="http://schemas.openxmlformats.org/drawingml/2006/table">
            <a:tbl>
              <a:tblPr firstRow="1" bandRow="1">
                <a:tableStyleId>{5C22544A-7EE6-4342-B048-85BDC9FD1C3A}</a:tableStyleId>
              </a:tblPr>
              <a:tblGrid>
                <a:gridCol w="2043113">
                  <a:extLst>
                    <a:ext uri="{9D8B030D-6E8A-4147-A177-3AD203B41FA5}">
                      <a16:colId xmlns:a16="http://schemas.microsoft.com/office/drawing/2014/main" val="1303265427"/>
                    </a:ext>
                  </a:extLst>
                </a:gridCol>
                <a:gridCol w="1114425">
                  <a:extLst>
                    <a:ext uri="{9D8B030D-6E8A-4147-A177-3AD203B41FA5}">
                      <a16:colId xmlns:a16="http://schemas.microsoft.com/office/drawing/2014/main" val="2096548324"/>
                    </a:ext>
                  </a:extLst>
                </a:gridCol>
                <a:gridCol w="1190625">
                  <a:extLst>
                    <a:ext uri="{9D8B030D-6E8A-4147-A177-3AD203B41FA5}">
                      <a16:colId xmlns:a16="http://schemas.microsoft.com/office/drawing/2014/main" val="2705130759"/>
                    </a:ext>
                  </a:extLst>
                </a:gridCol>
                <a:gridCol w="1200150">
                  <a:extLst>
                    <a:ext uri="{9D8B030D-6E8A-4147-A177-3AD203B41FA5}">
                      <a16:colId xmlns:a16="http://schemas.microsoft.com/office/drawing/2014/main" val="1651097775"/>
                    </a:ext>
                  </a:extLst>
                </a:gridCol>
                <a:gridCol w="1204912">
                  <a:extLst>
                    <a:ext uri="{9D8B030D-6E8A-4147-A177-3AD203B41FA5}">
                      <a16:colId xmlns:a16="http://schemas.microsoft.com/office/drawing/2014/main" val="3790530564"/>
                    </a:ext>
                  </a:extLst>
                </a:gridCol>
              </a:tblGrid>
              <a:tr h="370840">
                <a:tc>
                  <a:txBody>
                    <a:bodyPr/>
                    <a:lstStyle/>
                    <a:p>
                      <a:r>
                        <a:rPr lang="en-US" dirty="0"/>
                        <a:t>Battery Type    </a:t>
                      </a:r>
                      <a:endParaRPr lang="en-CA" dirty="0"/>
                    </a:p>
                  </a:txBody>
                  <a:tcPr/>
                </a:tc>
                <a:tc>
                  <a:txBody>
                    <a:bodyPr/>
                    <a:lstStyle/>
                    <a:p>
                      <a:r>
                        <a:rPr lang="en-US" dirty="0"/>
                        <a:t>Sealed</a:t>
                      </a:r>
                      <a:endParaRPr lang="en-CA" dirty="0"/>
                    </a:p>
                  </a:txBody>
                  <a:tcPr/>
                </a:tc>
                <a:tc>
                  <a:txBody>
                    <a:bodyPr/>
                    <a:lstStyle/>
                    <a:p>
                      <a:r>
                        <a:rPr lang="en-US" dirty="0"/>
                        <a:t>Gel</a:t>
                      </a:r>
                      <a:endParaRPr lang="en-CA" dirty="0"/>
                    </a:p>
                  </a:txBody>
                  <a:tcPr/>
                </a:tc>
                <a:tc>
                  <a:txBody>
                    <a:bodyPr/>
                    <a:lstStyle/>
                    <a:p>
                      <a:r>
                        <a:rPr lang="en-US" dirty="0"/>
                        <a:t>FLOODED</a:t>
                      </a:r>
                      <a:endParaRPr lang="en-CA" dirty="0"/>
                    </a:p>
                  </a:txBody>
                  <a:tcPr/>
                </a:tc>
                <a:tc>
                  <a:txBody>
                    <a:bodyPr/>
                    <a:lstStyle/>
                    <a:p>
                      <a:r>
                        <a:rPr lang="en-US" dirty="0"/>
                        <a:t>USER</a:t>
                      </a:r>
                      <a:endParaRPr lang="en-CA" dirty="0"/>
                    </a:p>
                  </a:txBody>
                  <a:tcPr/>
                </a:tc>
                <a:extLst>
                  <a:ext uri="{0D108BD9-81ED-4DB2-BD59-A6C34878D82A}">
                    <a16:rowId xmlns:a16="http://schemas.microsoft.com/office/drawing/2014/main" val="4066476228"/>
                  </a:ext>
                </a:extLst>
              </a:tr>
            </a:tbl>
          </a:graphicData>
        </a:graphic>
      </p:graphicFrame>
      <p:graphicFrame>
        <p:nvGraphicFramePr>
          <p:cNvPr id="7" name="Table 7">
            <a:extLst>
              <a:ext uri="{FF2B5EF4-FFF2-40B4-BE49-F238E27FC236}">
                <a16:creationId xmlns:a16="http://schemas.microsoft.com/office/drawing/2014/main" id="{582C73DF-8506-C615-24AB-F835FA985751}"/>
              </a:ext>
            </a:extLst>
          </p:cNvPr>
          <p:cNvGraphicFramePr>
            <a:graphicFrameLocks noGrp="1"/>
          </p:cNvGraphicFramePr>
          <p:nvPr>
            <p:extLst>
              <p:ext uri="{D42A27DB-BD31-4B8C-83A1-F6EECF244321}">
                <p14:modId xmlns:p14="http://schemas.microsoft.com/office/powerpoint/2010/main" val="2371317560"/>
              </p:ext>
            </p:extLst>
          </p:nvPr>
        </p:nvGraphicFramePr>
        <p:xfrm>
          <a:off x="1195387" y="3038475"/>
          <a:ext cx="1995488" cy="370840"/>
        </p:xfrm>
        <a:graphic>
          <a:graphicData uri="http://schemas.openxmlformats.org/drawingml/2006/table">
            <a:tbl>
              <a:tblPr firstRow="1" bandRow="1">
                <a:tableStyleId>{5C22544A-7EE6-4342-B048-85BDC9FD1C3A}</a:tableStyleId>
              </a:tblPr>
              <a:tblGrid>
                <a:gridCol w="1995488">
                  <a:extLst>
                    <a:ext uri="{9D8B030D-6E8A-4147-A177-3AD203B41FA5}">
                      <a16:colId xmlns:a16="http://schemas.microsoft.com/office/drawing/2014/main" val="2342059583"/>
                    </a:ext>
                  </a:extLst>
                </a:gridCol>
              </a:tblGrid>
              <a:tr h="370840">
                <a:tc>
                  <a:txBody>
                    <a:bodyPr/>
                    <a:lstStyle/>
                    <a:p>
                      <a:r>
                        <a:rPr lang="en-US" dirty="0"/>
                        <a:t>Parameters</a:t>
                      </a:r>
                      <a:endParaRPr lang="en-CA" dirty="0"/>
                    </a:p>
                  </a:txBody>
                  <a:tcPr/>
                </a:tc>
                <a:extLst>
                  <a:ext uri="{0D108BD9-81ED-4DB2-BD59-A6C34878D82A}">
                    <a16:rowId xmlns:a16="http://schemas.microsoft.com/office/drawing/2014/main" val="1255176875"/>
                  </a:ext>
                </a:extLst>
              </a:tr>
            </a:tbl>
          </a:graphicData>
        </a:graphic>
      </p:graphicFrame>
    </p:spTree>
    <p:extLst>
      <p:ext uri="{BB962C8B-B14F-4D97-AF65-F5344CB8AC3E}">
        <p14:creationId xmlns:p14="http://schemas.microsoft.com/office/powerpoint/2010/main" val="163753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Common to all Lead acid batteries are cells of nominal 2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Cells connected in series define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Common battery voltages are 6, 12, and 24.</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Cells can be incased like a battery to make a battery bank for various voltages.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411045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voltage parameters: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graphicFrame>
        <p:nvGraphicFramePr>
          <p:cNvPr id="5" name="Table 6">
            <a:extLst>
              <a:ext uri="{FF2B5EF4-FFF2-40B4-BE49-F238E27FC236}">
                <a16:creationId xmlns:a16="http://schemas.microsoft.com/office/drawing/2014/main" id="{74746A69-D936-BAF4-6BE2-D69D8C2E47D1}"/>
              </a:ext>
            </a:extLst>
          </p:cNvPr>
          <p:cNvGraphicFramePr>
            <a:graphicFrameLocks noGrp="1"/>
          </p:cNvGraphicFramePr>
          <p:nvPr>
            <p:extLst>
              <p:ext uri="{D42A27DB-BD31-4B8C-83A1-F6EECF244321}">
                <p14:modId xmlns:p14="http://schemas.microsoft.com/office/powerpoint/2010/main" val="2781316655"/>
              </p:ext>
            </p:extLst>
          </p:nvPr>
        </p:nvGraphicFramePr>
        <p:xfrm>
          <a:off x="1195387" y="2131535"/>
          <a:ext cx="6753225" cy="370840"/>
        </p:xfrm>
        <a:graphic>
          <a:graphicData uri="http://schemas.openxmlformats.org/drawingml/2006/table">
            <a:tbl>
              <a:tblPr firstRow="1" bandRow="1">
                <a:tableStyleId>{5C22544A-7EE6-4342-B048-85BDC9FD1C3A}</a:tableStyleId>
              </a:tblPr>
              <a:tblGrid>
                <a:gridCol w="2043113">
                  <a:extLst>
                    <a:ext uri="{9D8B030D-6E8A-4147-A177-3AD203B41FA5}">
                      <a16:colId xmlns:a16="http://schemas.microsoft.com/office/drawing/2014/main" val="1303265427"/>
                    </a:ext>
                  </a:extLst>
                </a:gridCol>
                <a:gridCol w="1114425">
                  <a:extLst>
                    <a:ext uri="{9D8B030D-6E8A-4147-A177-3AD203B41FA5}">
                      <a16:colId xmlns:a16="http://schemas.microsoft.com/office/drawing/2014/main" val="2096548324"/>
                    </a:ext>
                  </a:extLst>
                </a:gridCol>
                <a:gridCol w="1190625">
                  <a:extLst>
                    <a:ext uri="{9D8B030D-6E8A-4147-A177-3AD203B41FA5}">
                      <a16:colId xmlns:a16="http://schemas.microsoft.com/office/drawing/2014/main" val="2705130759"/>
                    </a:ext>
                  </a:extLst>
                </a:gridCol>
                <a:gridCol w="1200150">
                  <a:extLst>
                    <a:ext uri="{9D8B030D-6E8A-4147-A177-3AD203B41FA5}">
                      <a16:colId xmlns:a16="http://schemas.microsoft.com/office/drawing/2014/main" val="1651097775"/>
                    </a:ext>
                  </a:extLst>
                </a:gridCol>
                <a:gridCol w="1204912">
                  <a:extLst>
                    <a:ext uri="{9D8B030D-6E8A-4147-A177-3AD203B41FA5}">
                      <a16:colId xmlns:a16="http://schemas.microsoft.com/office/drawing/2014/main" val="3790530564"/>
                    </a:ext>
                  </a:extLst>
                </a:gridCol>
              </a:tblGrid>
              <a:tr h="370840">
                <a:tc>
                  <a:txBody>
                    <a:bodyPr/>
                    <a:lstStyle/>
                    <a:p>
                      <a:r>
                        <a:rPr lang="en-US" dirty="0"/>
                        <a:t>Battery Type    </a:t>
                      </a:r>
                      <a:endParaRPr lang="en-CA" dirty="0"/>
                    </a:p>
                  </a:txBody>
                  <a:tcPr/>
                </a:tc>
                <a:tc>
                  <a:txBody>
                    <a:bodyPr/>
                    <a:lstStyle/>
                    <a:p>
                      <a:r>
                        <a:rPr lang="en-US" dirty="0"/>
                        <a:t>Sealed</a:t>
                      </a:r>
                      <a:endParaRPr lang="en-CA" dirty="0"/>
                    </a:p>
                  </a:txBody>
                  <a:tcPr/>
                </a:tc>
                <a:tc>
                  <a:txBody>
                    <a:bodyPr/>
                    <a:lstStyle/>
                    <a:p>
                      <a:r>
                        <a:rPr lang="en-US" dirty="0"/>
                        <a:t>Gel</a:t>
                      </a:r>
                      <a:endParaRPr lang="en-CA" dirty="0"/>
                    </a:p>
                  </a:txBody>
                  <a:tcPr/>
                </a:tc>
                <a:tc>
                  <a:txBody>
                    <a:bodyPr/>
                    <a:lstStyle/>
                    <a:p>
                      <a:r>
                        <a:rPr lang="en-US" dirty="0"/>
                        <a:t>FLOODED</a:t>
                      </a:r>
                      <a:endParaRPr lang="en-CA" dirty="0"/>
                    </a:p>
                  </a:txBody>
                  <a:tcPr/>
                </a:tc>
                <a:tc>
                  <a:txBody>
                    <a:bodyPr/>
                    <a:lstStyle/>
                    <a:p>
                      <a:r>
                        <a:rPr lang="en-US" dirty="0"/>
                        <a:t>USER</a:t>
                      </a:r>
                      <a:endParaRPr lang="en-CA" dirty="0"/>
                    </a:p>
                  </a:txBody>
                  <a:tcPr/>
                </a:tc>
                <a:extLst>
                  <a:ext uri="{0D108BD9-81ED-4DB2-BD59-A6C34878D82A}">
                    <a16:rowId xmlns:a16="http://schemas.microsoft.com/office/drawing/2014/main" val="4066476228"/>
                  </a:ext>
                </a:extLst>
              </a:tr>
            </a:tbl>
          </a:graphicData>
        </a:graphic>
      </p:graphicFrame>
      <p:graphicFrame>
        <p:nvGraphicFramePr>
          <p:cNvPr id="7" name="Table 7">
            <a:extLst>
              <a:ext uri="{FF2B5EF4-FFF2-40B4-BE49-F238E27FC236}">
                <a16:creationId xmlns:a16="http://schemas.microsoft.com/office/drawing/2014/main" id="{582C73DF-8506-C615-24AB-F835FA985751}"/>
              </a:ext>
            </a:extLst>
          </p:cNvPr>
          <p:cNvGraphicFramePr>
            <a:graphicFrameLocks noGrp="1"/>
          </p:cNvGraphicFramePr>
          <p:nvPr>
            <p:extLst>
              <p:ext uri="{D42A27DB-BD31-4B8C-83A1-F6EECF244321}">
                <p14:modId xmlns:p14="http://schemas.microsoft.com/office/powerpoint/2010/main" val="1100204704"/>
              </p:ext>
            </p:extLst>
          </p:nvPr>
        </p:nvGraphicFramePr>
        <p:xfrm>
          <a:off x="1195387" y="2553334"/>
          <a:ext cx="1995488" cy="370840"/>
        </p:xfrm>
        <a:graphic>
          <a:graphicData uri="http://schemas.openxmlformats.org/drawingml/2006/table">
            <a:tbl>
              <a:tblPr firstRow="1" bandRow="1">
                <a:tableStyleId>{5C22544A-7EE6-4342-B048-85BDC9FD1C3A}</a:tableStyleId>
              </a:tblPr>
              <a:tblGrid>
                <a:gridCol w="1995488">
                  <a:extLst>
                    <a:ext uri="{9D8B030D-6E8A-4147-A177-3AD203B41FA5}">
                      <a16:colId xmlns:a16="http://schemas.microsoft.com/office/drawing/2014/main" val="2342059583"/>
                    </a:ext>
                  </a:extLst>
                </a:gridCol>
              </a:tblGrid>
              <a:tr h="370840">
                <a:tc>
                  <a:txBody>
                    <a:bodyPr/>
                    <a:lstStyle/>
                    <a:p>
                      <a:r>
                        <a:rPr lang="en-US" dirty="0"/>
                        <a:t>Parameters</a:t>
                      </a:r>
                      <a:endParaRPr lang="en-CA" dirty="0"/>
                    </a:p>
                  </a:txBody>
                  <a:tcPr/>
                </a:tc>
                <a:extLst>
                  <a:ext uri="{0D108BD9-81ED-4DB2-BD59-A6C34878D82A}">
                    <a16:rowId xmlns:a16="http://schemas.microsoft.com/office/drawing/2014/main" val="1255176875"/>
                  </a:ext>
                </a:extLst>
              </a:tr>
            </a:tbl>
          </a:graphicData>
        </a:graphic>
      </p:graphicFrame>
      <p:pic>
        <p:nvPicPr>
          <p:cNvPr id="8" name="Picture 7">
            <a:extLst>
              <a:ext uri="{FF2B5EF4-FFF2-40B4-BE49-F238E27FC236}">
                <a16:creationId xmlns:a16="http://schemas.microsoft.com/office/drawing/2014/main" id="{624124AA-033A-F58E-6A22-E06AB7229F86}"/>
              </a:ext>
            </a:extLst>
          </p:cNvPr>
          <p:cNvPicPr>
            <a:picLocks noChangeAspect="1"/>
          </p:cNvPicPr>
          <p:nvPr/>
        </p:nvPicPr>
        <p:blipFill>
          <a:blip r:embed="rId2"/>
          <a:stretch>
            <a:fillRect/>
          </a:stretch>
        </p:blipFill>
        <p:spPr>
          <a:xfrm>
            <a:off x="1154905" y="2924174"/>
            <a:ext cx="6834188" cy="2695575"/>
          </a:xfrm>
          <a:prstGeom prst="rect">
            <a:avLst/>
          </a:prstGeom>
        </p:spPr>
      </p:pic>
      <p:pic>
        <p:nvPicPr>
          <p:cNvPr id="11" name="Picture 10">
            <a:extLst>
              <a:ext uri="{FF2B5EF4-FFF2-40B4-BE49-F238E27FC236}">
                <a16:creationId xmlns:a16="http://schemas.microsoft.com/office/drawing/2014/main" id="{A5D81618-48CF-B80B-365B-E74E7C62B2EC}"/>
              </a:ext>
            </a:extLst>
          </p:cNvPr>
          <p:cNvPicPr>
            <a:picLocks noChangeAspect="1"/>
          </p:cNvPicPr>
          <p:nvPr/>
        </p:nvPicPr>
        <p:blipFill>
          <a:blip r:embed="rId3"/>
          <a:stretch>
            <a:fillRect/>
          </a:stretch>
        </p:blipFill>
        <p:spPr>
          <a:xfrm>
            <a:off x="1181099" y="5619749"/>
            <a:ext cx="6834188" cy="552450"/>
          </a:xfrm>
          <a:prstGeom prst="rect">
            <a:avLst/>
          </a:prstGeom>
        </p:spPr>
      </p:pic>
    </p:spTree>
    <p:extLst>
      <p:ext uri="{BB962C8B-B14F-4D97-AF65-F5344CB8AC3E}">
        <p14:creationId xmlns:p14="http://schemas.microsoft.com/office/powerpoint/2010/main" val="344041282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the battery type is "USE," the battery voltage parameters follow the following logic: (Check table)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Over Voltage Disconnect Voltage &gt; Charging Limit Voltage ≥ Equalize Charging Voltage ≥</a:t>
            </a:r>
          </a:p>
          <a:p>
            <a:r>
              <a:rPr lang="en-US" sz="2800" dirty="0">
                <a:latin typeface="Arial" panose="020B0604020202020204" pitchFamily="34" charset="0"/>
                <a:ea typeface="Calibri" panose="020F0502020204030204" pitchFamily="34" charset="0"/>
                <a:cs typeface="Arial" panose="020B0604020202020204" pitchFamily="34" charset="0"/>
              </a:rPr>
              <a:t>Boost Charging Voltage ≥ Float Charging Voltage &gt; Boost Reconnect Charging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 Over Voltage Disconnect Voltage &gt; Over Voltage Reconnect Voltage.</a:t>
            </a: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322667030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 Low Voltage Reconnect Voltage &gt; Low Voltage Disconnect Voltage ≥ Discharging Limit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 Under Voltage Warning Reconnect Voltage&gt;Under Voltage Warning Voltage≥ Discharging Limit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 Boost Reconnect Charging voltage &gt;Low Voltage Reconnect Voltage.</a:t>
            </a: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329534155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Load Control function can have many options.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sets how or when the load is connected to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Light ON / OFF is the load is either turned “on” or “off”.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658495A9-C915-7FF5-7D8A-EB79ED8A02E3}"/>
              </a:ext>
            </a:extLst>
          </p:cNvPr>
          <p:cNvPicPr>
            <a:picLocks noChangeAspect="1"/>
          </p:cNvPicPr>
          <p:nvPr/>
        </p:nvPicPr>
        <p:blipFill>
          <a:blip r:embed="rId2"/>
          <a:stretch>
            <a:fillRect/>
          </a:stretch>
        </p:blipFill>
        <p:spPr>
          <a:xfrm>
            <a:off x="995361" y="4763826"/>
            <a:ext cx="6848475" cy="1038225"/>
          </a:xfrm>
          <a:prstGeom prst="rect">
            <a:avLst/>
          </a:prstGeom>
        </p:spPr>
      </p:pic>
    </p:spTree>
    <p:extLst>
      <p:ext uri="{BB962C8B-B14F-4D97-AF65-F5344CB8AC3E}">
        <p14:creationId xmlns:p14="http://schemas.microsoft.com/office/powerpoint/2010/main" val="425123368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Load Control options.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CF11BE33-2AC9-1DE5-4F6A-7A7993EB7B73}"/>
              </a:ext>
            </a:extLst>
          </p:cNvPr>
          <p:cNvPicPr>
            <a:picLocks noChangeAspect="1"/>
          </p:cNvPicPr>
          <p:nvPr/>
        </p:nvPicPr>
        <p:blipFill>
          <a:blip r:embed="rId2"/>
          <a:stretch>
            <a:fillRect/>
          </a:stretch>
        </p:blipFill>
        <p:spPr>
          <a:xfrm>
            <a:off x="723900" y="1733550"/>
            <a:ext cx="7949641" cy="4755118"/>
          </a:xfrm>
          <a:prstGeom prst="rect">
            <a:avLst/>
          </a:prstGeom>
        </p:spPr>
      </p:pic>
    </p:spTree>
    <p:extLst>
      <p:ext uri="{BB962C8B-B14F-4D97-AF65-F5344CB8AC3E}">
        <p14:creationId xmlns:p14="http://schemas.microsoft.com/office/powerpoint/2010/main" val="267054607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Control the load ON/OFF time by setting the real-time clock</a:t>
            </a:r>
          </a:p>
        </p:txBody>
      </p:sp>
      <p:sp>
        <p:nvSpPr>
          <p:cNvPr id="6" name="TextBox 5">
            <a:extLst>
              <a:ext uri="{FF2B5EF4-FFF2-40B4-BE49-F238E27FC236}">
                <a16:creationId xmlns:a16="http://schemas.microsoft.com/office/drawing/2014/main" id="{599741DB-609B-CB78-F6A6-C958925567C9}"/>
              </a:ext>
            </a:extLst>
          </p:cNvPr>
          <p:cNvSpPr txBox="1"/>
          <p:nvPr/>
        </p:nvSpPr>
        <p:spPr>
          <a:xfrm>
            <a:off x="7686676" y="6488668"/>
            <a:ext cx="10096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32CE3BDA-C080-497D-EF0C-BA2FAAE96A68}"/>
              </a:ext>
            </a:extLst>
          </p:cNvPr>
          <p:cNvPicPr>
            <a:picLocks noChangeAspect="1"/>
          </p:cNvPicPr>
          <p:nvPr/>
        </p:nvPicPr>
        <p:blipFill>
          <a:blip r:embed="rId2"/>
          <a:stretch>
            <a:fillRect/>
          </a:stretch>
        </p:blipFill>
        <p:spPr>
          <a:xfrm>
            <a:off x="3695700" y="1691113"/>
            <a:ext cx="4838700" cy="4797555"/>
          </a:xfrm>
          <a:prstGeom prst="rect">
            <a:avLst/>
          </a:prstGeom>
        </p:spPr>
      </p:pic>
    </p:spTree>
    <p:extLst>
      <p:ext uri="{BB962C8B-B14F-4D97-AF65-F5344CB8AC3E}">
        <p14:creationId xmlns:p14="http://schemas.microsoft.com/office/powerpoint/2010/main" val="5013271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manual give these two efficiencies.</a:t>
            </a:r>
          </a:p>
          <a:p>
            <a:r>
              <a:rPr lang="en-US" sz="2800" dirty="0">
                <a:latin typeface="Arial" panose="020B0604020202020204" pitchFamily="34" charset="0"/>
                <a:ea typeface="Calibri" panose="020F0502020204030204" pitchFamily="34" charset="0"/>
                <a:cs typeface="Arial" panose="020B0604020202020204" pitchFamily="34" charset="0"/>
              </a:rPr>
              <a:t>Rated Charge Power at 12V is 390 Watts at 97.6%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Full Load efficiency is 95.1%</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charge power efficiency is used when calculating input power to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Full load efficiency is maximum, a lower value is used in calculations (85-90%).</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50801566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Setting the charge controller to a specific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Rolls S12-116AGM-RE to the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EPEVER XTRA3215N-XDS2.</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Look at the specifications from Rolls.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8E1684C-7115-5D64-242D-CC8880447C56}"/>
              </a:ext>
            </a:extLst>
          </p:cNvPr>
          <p:cNvPicPr>
            <a:picLocks noChangeAspect="1"/>
          </p:cNvPicPr>
          <p:nvPr/>
        </p:nvPicPr>
        <p:blipFill>
          <a:blip r:embed="rId2"/>
          <a:stretch>
            <a:fillRect/>
          </a:stretch>
        </p:blipFill>
        <p:spPr>
          <a:xfrm>
            <a:off x="6362700" y="1850229"/>
            <a:ext cx="2476500" cy="4143375"/>
          </a:xfrm>
          <a:prstGeom prst="rect">
            <a:avLst/>
          </a:prstGeom>
        </p:spPr>
      </p:pic>
      <p:sp>
        <p:nvSpPr>
          <p:cNvPr id="5" name="TextBox 4">
            <a:extLst>
              <a:ext uri="{FF2B5EF4-FFF2-40B4-BE49-F238E27FC236}">
                <a16:creationId xmlns:a16="http://schemas.microsoft.com/office/drawing/2014/main" id="{2F43FC3F-FF76-81C8-A6C1-83FE88B3477D}"/>
              </a:ext>
            </a:extLst>
          </p:cNvPr>
          <p:cNvSpPr txBox="1"/>
          <p:nvPr/>
        </p:nvSpPr>
        <p:spPr>
          <a:xfrm>
            <a:off x="6724651" y="6428853"/>
            <a:ext cx="2324099"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497985641"/>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30A charge is good for this battery.</a:t>
            </a:r>
          </a:p>
          <a:p>
            <a:r>
              <a:rPr lang="en-US" sz="2800" dirty="0">
                <a:latin typeface="Arial" panose="020B0604020202020204" pitchFamily="34" charset="0"/>
                <a:ea typeface="Calibri" panose="020F0502020204030204" pitchFamily="34" charset="0"/>
                <a:cs typeface="Arial" panose="020B0604020202020204" pitchFamily="34" charset="0"/>
              </a:rPr>
              <a:t>The battery type needs to be selected to Sealed on the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616CEEF-ED67-B618-0CE6-F80E9161DC30}"/>
              </a:ext>
            </a:extLst>
          </p:cNvPr>
          <p:cNvPicPr>
            <a:picLocks noChangeAspect="1"/>
          </p:cNvPicPr>
          <p:nvPr/>
        </p:nvPicPr>
        <p:blipFill>
          <a:blip r:embed="rId2"/>
          <a:stretch>
            <a:fillRect/>
          </a:stretch>
        </p:blipFill>
        <p:spPr>
          <a:xfrm>
            <a:off x="519112" y="3281928"/>
            <a:ext cx="8105775" cy="3067050"/>
          </a:xfrm>
          <a:prstGeom prst="rect">
            <a:avLst/>
          </a:prstGeom>
        </p:spPr>
      </p:pic>
      <p:sp>
        <p:nvSpPr>
          <p:cNvPr id="5" name="TextBox 4">
            <a:extLst>
              <a:ext uri="{FF2B5EF4-FFF2-40B4-BE49-F238E27FC236}">
                <a16:creationId xmlns:a16="http://schemas.microsoft.com/office/drawing/2014/main" id="{83D83D9A-C8E9-4145-6C07-A9805A63EF74}"/>
              </a:ext>
            </a:extLst>
          </p:cNvPr>
          <p:cNvSpPr txBox="1"/>
          <p:nvPr/>
        </p:nvSpPr>
        <p:spPr>
          <a:xfrm>
            <a:off x="6724651" y="6428853"/>
            <a:ext cx="2324099"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1660499286"/>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enter the battery parameter functions: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Press the “Enter” button and hold 5s under the battery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Buttons are: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pic>
        <p:nvPicPr>
          <p:cNvPr id="12" name="Picture 11">
            <a:extLst>
              <a:ext uri="{FF2B5EF4-FFF2-40B4-BE49-F238E27FC236}">
                <a16:creationId xmlns:a16="http://schemas.microsoft.com/office/drawing/2014/main" id="{6536C920-E443-0C2E-05C7-C2113AAE851B}"/>
              </a:ext>
            </a:extLst>
          </p:cNvPr>
          <p:cNvPicPr>
            <a:picLocks noChangeAspect="1"/>
          </p:cNvPicPr>
          <p:nvPr/>
        </p:nvPicPr>
        <p:blipFill>
          <a:blip r:embed="rId2"/>
          <a:stretch>
            <a:fillRect/>
          </a:stretch>
        </p:blipFill>
        <p:spPr>
          <a:xfrm>
            <a:off x="3943350" y="3200400"/>
            <a:ext cx="4000500" cy="2590800"/>
          </a:xfrm>
          <a:prstGeom prst="rect">
            <a:avLst/>
          </a:prstGeom>
        </p:spPr>
      </p:pic>
      <p:cxnSp>
        <p:nvCxnSpPr>
          <p:cNvPr id="14" name="Straight Arrow Connector 13">
            <a:extLst>
              <a:ext uri="{FF2B5EF4-FFF2-40B4-BE49-F238E27FC236}">
                <a16:creationId xmlns:a16="http://schemas.microsoft.com/office/drawing/2014/main" id="{35CC2F49-AA0F-2EEA-E4B6-3CE2E85156EC}"/>
              </a:ext>
            </a:extLst>
          </p:cNvPr>
          <p:cNvCxnSpPr>
            <a:cxnSpLocks/>
          </p:cNvCxnSpPr>
          <p:nvPr/>
        </p:nvCxnSpPr>
        <p:spPr>
          <a:xfrm>
            <a:off x="2438400" y="4019550"/>
            <a:ext cx="1762125" cy="121443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05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100% SoC (State of Charge) for lead acid batteries is when the cell voltage reaches 2.11Volts.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12volt battery the fully charged voltage is 12.65V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0% SoC for lead acid batteries is when the cell voltage reaches 1.75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12volt battery the fully discharged voltage is 10.50Volts.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784296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 the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1: Press the BATT button to browse the battery parameters on the initial interface.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press the SET button to enter the battery parameters setting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2: Long-press the BATT button to enter the battery-type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pic>
        <p:nvPicPr>
          <p:cNvPr id="8" name="Picture 7">
            <a:extLst>
              <a:ext uri="{FF2B5EF4-FFF2-40B4-BE49-F238E27FC236}">
                <a16:creationId xmlns:a16="http://schemas.microsoft.com/office/drawing/2014/main" id="{773B1989-B4FB-C1C7-8374-BBAA29207EC5}"/>
              </a:ext>
            </a:extLst>
          </p:cNvPr>
          <p:cNvPicPr>
            <a:picLocks noChangeAspect="1"/>
          </p:cNvPicPr>
          <p:nvPr/>
        </p:nvPicPr>
        <p:blipFill>
          <a:blip r:embed="rId2"/>
          <a:stretch>
            <a:fillRect/>
          </a:stretch>
        </p:blipFill>
        <p:spPr>
          <a:xfrm>
            <a:off x="4969564" y="1204911"/>
            <a:ext cx="3190875" cy="847725"/>
          </a:xfrm>
          <a:prstGeom prst="rect">
            <a:avLst/>
          </a:prstGeom>
        </p:spPr>
      </p:pic>
    </p:spTree>
    <p:extLst>
      <p:ext uri="{BB962C8B-B14F-4D97-AF65-F5344CB8AC3E}">
        <p14:creationId xmlns:p14="http://schemas.microsoft.com/office/powerpoint/2010/main" val="39212731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Switch the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3: Press the PV or LOAD button to select the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4: Press the SET button to confirm.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5: Continue to press the SET button twice or wait for 10S of no-operation to automatically go back to the battery parameters setting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pic>
        <p:nvPicPr>
          <p:cNvPr id="8" name="Picture 7">
            <a:extLst>
              <a:ext uri="{FF2B5EF4-FFF2-40B4-BE49-F238E27FC236}">
                <a16:creationId xmlns:a16="http://schemas.microsoft.com/office/drawing/2014/main" id="{773B1989-B4FB-C1C7-8374-BBAA29207EC5}"/>
              </a:ext>
            </a:extLst>
          </p:cNvPr>
          <p:cNvPicPr>
            <a:picLocks noChangeAspect="1"/>
          </p:cNvPicPr>
          <p:nvPr/>
        </p:nvPicPr>
        <p:blipFill>
          <a:blip r:embed="rId2"/>
          <a:stretch>
            <a:fillRect/>
          </a:stretch>
        </p:blipFill>
        <p:spPr>
          <a:xfrm>
            <a:off x="4969564" y="1204911"/>
            <a:ext cx="3190875" cy="847725"/>
          </a:xfrm>
          <a:prstGeom prst="rect">
            <a:avLst/>
          </a:prstGeom>
        </p:spPr>
      </p:pic>
    </p:spTree>
    <p:extLst>
      <p:ext uri="{BB962C8B-B14F-4D97-AF65-F5344CB8AC3E}">
        <p14:creationId xmlns:p14="http://schemas.microsoft.com/office/powerpoint/2010/main" val="53936178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Select the battery Ahr capacity for the 20 hour rate.</a:t>
            </a:r>
          </a:p>
          <a:p>
            <a:r>
              <a:rPr lang="en-US" sz="2800" dirty="0">
                <a:latin typeface="Arial" panose="020B0604020202020204" pitchFamily="34" charset="0"/>
                <a:ea typeface="Calibri" panose="020F0502020204030204" pitchFamily="34" charset="0"/>
                <a:cs typeface="Arial" panose="020B0604020202020204" pitchFamily="34" charset="0"/>
              </a:rPr>
              <a:t>Operation:</a:t>
            </a:r>
          </a:p>
          <a:p>
            <a:r>
              <a:rPr lang="en-US" sz="2800" dirty="0">
                <a:latin typeface="Arial" panose="020B0604020202020204" pitchFamily="34" charset="0"/>
                <a:ea typeface="Calibri" panose="020F0502020204030204" pitchFamily="34" charset="0"/>
                <a:cs typeface="Arial" panose="020B0604020202020204" pitchFamily="34" charset="0"/>
              </a:rPr>
              <a:t>Step 1: Press the BATT button to browse the battery parameters on the initial interface.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press the SET button to enter the battery parameters setting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2: Long-press the BATT button to enter the battery-type interface.</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81649618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Step 3: Press the SET button to jump to the battery capacity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4: Press the PV or LOAD button to set the battery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5: Press the SET button to confirm.</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731878521"/>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Set the temperature units: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1: Press the BATT button to browse the battery parameters on the initial interface.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press the SET button to enter the battery parameters setting interface.</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pic>
        <p:nvPicPr>
          <p:cNvPr id="5" name="Picture 4">
            <a:extLst>
              <a:ext uri="{FF2B5EF4-FFF2-40B4-BE49-F238E27FC236}">
                <a16:creationId xmlns:a16="http://schemas.microsoft.com/office/drawing/2014/main" id="{21F0D113-F684-3E05-FB62-C22F7F5051CD}"/>
              </a:ext>
            </a:extLst>
          </p:cNvPr>
          <p:cNvPicPr>
            <a:picLocks noChangeAspect="1"/>
          </p:cNvPicPr>
          <p:nvPr/>
        </p:nvPicPr>
        <p:blipFill>
          <a:blip r:embed="rId2"/>
          <a:stretch>
            <a:fillRect/>
          </a:stretch>
        </p:blipFill>
        <p:spPr>
          <a:xfrm>
            <a:off x="2286000" y="4948239"/>
            <a:ext cx="5067300" cy="1428750"/>
          </a:xfrm>
          <a:prstGeom prst="rect">
            <a:avLst/>
          </a:prstGeom>
        </p:spPr>
      </p:pic>
    </p:spTree>
    <p:extLst>
      <p:ext uri="{BB962C8B-B14F-4D97-AF65-F5344CB8AC3E}">
        <p14:creationId xmlns:p14="http://schemas.microsoft.com/office/powerpoint/2010/main" val="181877594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Step 2: Long-press the BATT button to enter the battery-type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3: Press the SET button twice to jump to the temperature unit's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4: Press the PV or LOAD button to set the temperature units.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5: Press the SET button to confirm.</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93897634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Set the LCD screen delay time between changing the screen.</a:t>
            </a:r>
          </a:p>
          <a:p>
            <a:r>
              <a:rPr lang="en-US" sz="2800" dirty="0">
                <a:latin typeface="Arial" panose="020B0604020202020204" pitchFamily="34" charset="0"/>
                <a:ea typeface="Calibri" panose="020F0502020204030204" pitchFamily="34" charset="0"/>
                <a:cs typeface="Arial" panose="020B0604020202020204" pitchFamily="34" charset="0"/>
              </a:rPr>
              <a:t>NOTE: The LCD cycle default time is 2s, and the setting time range is 0～20s.</a:t>
            </a:r>
          </a:p>
          <a:p>
            <a:r>
              <a:rPr lang="en-US" sz="2800" dirty="0">
                <a:latin typeface="Arial" panose="020B0604020202020204" pitchFamily="34" charset="0"/>
                <a:ea typeface="Calibri" panose="020F0502020204030204" pitchFamily="34" charset="0"/>
                <a:cs typeface="Arial" panose="020B0604020202020204" pitchFamily="34" charset="0"/>
              </a:rPr>
              <a:t>Operation:</a:t>
            </a:r>
          </a:p>
          <a:p>
            <a:r>
              <a:rPr lang="en-US" sz="2800" dirty="0">
                <a:latin typeface="Arial" panose="020B0604020202020204" pitchFamily="34" charset="0"/>
                <a:ea typeface="Calibri" panose="020F0502020204030204" pitchFamily="34" charset="0"/>
                <a:cs typeface="Arial" panose="020B0604020202020204" pitchFamily="34" charset="0"/>
              </a:rPr>
              <a:t>Step 1: Press the PV button to browse the PV parameters on the initial interface. Then, press the</a:t>
            </a:r>
          </a:p>
          <a:p>
            <a:r>
              <a:rPr lang="en-US" sz="2800" dirty="0">
                <a:latin typeface="Arial" panose="020B0604020202020204" pitchFamily="34" charset="0"/>
                <a:ea typeface="Calibri" panose="020F0502020204030204" pitchFamily="34" charset="0"/>
                <a:cs typeface="Arial" panose="020B0604020202020204" pitchFamily="34" charset="0"/>
              </a:rPr>
              <a:t> button to SET enter the PV parameters setting interface.</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pic>
        <p:nvPicPr>
          <p:cNvPr id="5" name="Picture 4">
            <a:extLst>
              <a:ext uri="{FF2B5EF4-FFF2-40B4-BE49-F238E27FC236}">
                <a16:creationId xmlns:a16="http://schemas.microsoft.com/office/drawing/2014/main" id="{65C04E8D-BB2C-6EC9-23F8-AFCA4282A200}"/>
              </a:ext>
            </a:extLst>
          </p:cNvPr>
          <p:cNvPicPr>
            <a:picLocks noChangeAspect="1"/>
          </p:cNvPicPr>
          <p:nvPr/>
        </p:nvPicPr>
        <p:blipFill>
          <a:blip r:embed="rId2"/>
          <a:stretch>
            <a:fillRect/>
          </a:stretch>
        </p:blipFill>
        <p:spPr>
          <a:xfrm>
            <a:off x="4607614" y="5088493"/>
            <a:ext cx="2581275" cy="1400175"/>
          </a:xfrm>
          <a:prstGeom prst="rect">
            <a:avLst/>
          </a:prstGeom>
        </p:spPr>
      </p:pic>
    </p:spTree>
    <p:extLst>
      <p:ext uri="{BB962C8B-B14F-4D97-AF65-F5344CB8AC3E}">
        <p14:creationId xmlns:p14="http://schemas.microsoft.com/office/powerpoint/2010/main" val="92590152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Step 2: Long-press the PV button to enter the LCD cycle time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3: Press the PV or LOAD button to set the LCD cycle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4: Press the SET button to confirm. </a:t>
            </a: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378674842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Next is to select the Load type.</a:t>
            </a:r>
          </a:p>
          <a:p>
            <a:r>
              <a:rPr lang="en-US" sz="2800" dirty="0">
                <a:latin typeface="Arial" panose="020B0604020202020204" pitchFamily="34" charset="0"/>
                <a:ea typeface="Calibri" panose="020F0502020204030204" pitchFamily="34" charset="0"/>
                <a:cs typeface="Arial" panose="020B0604020202020204" pitchFamily="34" charset="0"/>
              </a:rPr>
              <a:t>For this the 117 Manual mode(Default load ON) will be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Operation:</a:t>
            </a:r>
          </a:p>
          <a:p>
            <a:r>
              <a:rPr lang="en-US" sz="2800" dirty="0">
                <a:latin typeface="Arial" panose="020B0604020202020204" pitchFamily="34" charset="0"/>
                <a:ea typeface="Calibri" panose="020F0502020204030204" pitchFamily="34" charset="0"/>
                <a:cs typeface="Arial" panose="020B0604020202020204" pitchFamily="34" charset="0"/>
              </a:rPr>
              <a:t>Step 1: Press the LOAD button to browse the load parameters on the initial interface.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press the SET button to enter the load parameters setting interface.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354491387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Step 2: Long-press the LOAD button to enter the load type interface.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3: Press the PV or LOAD button to change the load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Step 4: Press the SET button to confirm.</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9741DB-609B-CB78-F6A6-C958925567C9}"/>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038117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a linear scale and on non-flooded batteries it is the best way to check the SoC of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 batteries can also have their specific gravity tested.</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BC736A-37C4-543F-A00D-9E5ECE727258}"/>
              </a:ext>
            </a:extLst>
          </p:cNvPr>
          <p:cNvPicPr>
            <a:picLocks noChangeAspect="1"/>
          </p:cNvPicPr>
          <p:nvPr/>
        </p:nvPicPr>
        <p:blipFill>
          <a:blip r:embed="rId2"/>
          <a:stretch>
            <a:fillRect/>
          </a:stretch>
        </p:blipFill>
        <p:spPr>
          <a:xfrm>
            <a:off x="1919287" y="3248025"/>
            <a:ext cx="5705475" cy="2743200"/>
          </a:xfrm>
          <a:prstGeom prst="rect">
            <a:avLst/>
          </a:prstGeom>
        </p:spPr>
      </p:pic>
      <p:sp>
        <p:nvSpPr>
          <p:cNvPr id="5" name="TextBox 4">
            <a:extLst>
              <a:ext uri="{FF2B5EF4-FFF2-40B4-BE49-F238E27FC236}">
                <a16:creationId xmlns:a16="http://schemas.microsoft.com/office/drawing/2014/main" id="{115090B2-5857-02BC-0EC0-0943C15BD9AA}"/>
              </a:ext>
            </a:extLst>
          </p:cNvPr>
          <p:cNvSpPr txBox="1"/>
          <p:nvPr/>
        </p:nvSpPr>
        <p:spPr>
          <a:xfrm>
            <a:off x="6019801" y="6329868"/>
            <a:ext cx="3028950" cy="369332"/>
          </a:xfrm>
          <a:prstGeom prst="rect">
            <a:avLst/>
          </a:prstGeom>
          <a:noFill/>
        </p:spPr>
        <p:txBody>
          <a:bodyPr wrap="square" rtlCol="0">
            <a:spAutoFit/>
          </a:bodyPr>
          <a:lstStyle/>
          <a:p>
            <a:r>
              <a:rPr lang="en-US" dirty="0"/>
              <a:t>Picture courtesy Rolls Battery</a:t>
            </a:r>
            <a:endParaRPr lang="en-CA" dirty="0"/>
          </a:p>
        </p:txBody>
      </p:sp>
    </p:spTree>
    <p:extLst>
      <p:ext uri="{BB962C8B-B14F-4D97-AF65-F5344CB8AC3E}">
        <p14:creationId xmlns:p14="http://schemas.microsoft.com/office/powerpoint/2010/main" val="427261673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default Boost (Bulk - Absorb) charging voltage is 14.4V.</a:t>
            </a:r>
          </a:p>
          <a:p>
            <a:r>
              <a:rPr lang="en-US" sz="2800" dirty="0">
                <a:latin typeface="Arial" panose="020B0604020202020204" pitchFamily="34" charset="0"/>
                <a:ea typeface="Calibri" panose="020F0502020204030204" pitchFamily="34" charset="0"/>
                <a:cs typeface="Arial" panose="020B0604020202020204" pitchFamily="34" charset="0"/>
              </a:rPr>
              <a:t>The Float voltage is 13.8V.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charge values.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95CFFC0-C5A1-B325-8B8B-96C57ECF5B54}"/>
              </a:ext>
            </a:extLst>
          </p:cNvPr>
          <p:cNvGraphicFramePr>
            <a:graphicFrameLocks noGrp="1"/>
          </p:cNvGraphicFramePr>
          <p:nvPr>
            <p:extLst>
              <p:ext uri="{D42A27DB-BD31-4B8C-83A1-F6EECF244321}">
                <p14:modId xmlns:p14="http://schemas.microsoft.com/office/powerpoint/2010/main" val="2129179469"/>
              </p:ext>
            </p:extLst>
          </p:nvPr>
        </p:nvGraphicFramePr>
        <p:xfrm>
          <a:off x="5534025" y="2108144"/>
          <a:ext cx="3305175" cy="1320856"/>
        </p:xfrm>
        <a:graphic>
          <a:graphicData uri="http://schemas.openxmlformats.org/drawingml/2006/table">
            <a:tbl>
              <a:tblPr firstRow="1" bandRow="1">
                <a:tableStyleId>{5C22544A-7EE6-4342-B048-85BDC9FD1C3A}</a:tableStyleId>
              </a:tblPr>
              <a:tblGrid>
                <a:gridCol w="2314575">
                  <a:extLst>
                    <a:ext uri="{9D8B030D-6E8A-4147-A177-3AD203B41FA5}">
                      <a16:colId xmlns:a16="http://schemas.microsoft.com/office/drawing/2014/main" val="3182895786"/>
                    </a:ext>
                  </a:extLst>
                </a:gridCol>
                <a:gridCol w="990600">
                  <a:extLst>
                    <a:ext uri="{9D8B030D-6E8A-4147-A177-3AD203B41FA5}">
                      <a16:colId xmlns:a16="http://schemas.microsoft.com/office/drawing/2014/main" val="2308241808"/>
                    </a:ext>
                  </a:extLst>
                </a:gridCol>
              </a:tblGrid>
              <a:tr h="660428">
                <a:tc>
                  <a:txBody>
                    <a:bodyPr/>
                    <a:lstStyle/>
                    <a:p>
                      <a:r>
                        <a:rPr lang="en-US" dirty="0"/>
                        <a:t>Boost charging voltage (BCV)</a:t>
                      </a:r>
                    </a:p>
                  </a:txBody>
                  <a:tcPr/>
                </a:tc>
                <a:tc>
                  <a:txBody>
                    <a:bodyPr/>
                    <a:lstStyle/>
                    <a:p>
                      <a:r>
                        <a:rPr lang="en-US" dirty="0"/>
                        <a:t>14.4V</a:t>
                      </a:r>
                      <a:endParaRPr lang="en-CA" dirty="0"/>
                    </a:p>
                  </a:txBody>
                  <a:tcPr/>
                </a:tc>
                <a:extLst>
                  <a:ext uri="{0D108BD9-81ED-4DB2-BD59-A6C34878D82A}">
                    <a16:rowId xmlns:a16="http://schemas.microsoft.com/office/drawing/2014/main" val="940018230"/>
                  </a:ext>
                </a:extLst>
              </a:tr>
              <a:tr h="660428">
                <a:tc>
                  <a:txBody>
                    <a:bodyPr/>
                    <a:lstStyle/>
                    <a:p>
                      <a:r>
                        <a:rPr lang="en-US" dirty="0"/>
                        <a:t>Float charging voltage (FCV) </a:t>
                      </a:r>
                      <a:endParaRPr lang="en-CA" dirty="0"/>
                    </a:p>
                  </a:txBody>
                  <a:tcPr/>
                </a:tc>
                <a:tc>
                  <a:txBody>
                    <a:bodyPr/>
                    <a:lstStyle/>
                    <a:p>
                      <a:r>
                        <a:rPr lang="en-US" dirty="0"/>
                        <a:t>13.8V</a:t>
                      </a:r>
                      <a:endParaRPr lang="en-CA" dirty="0"/>
                    </a:p>
                  </a:txBody>
                  <a:tcPr/>
                </a:tc>
                <a:extLst>
                  <a:ext uri="{0D108BD9-81ED-4DB2-BD59-A6C34878D82A}">
                    <a16:rowId xmlns:a16="http://schemas.microsoft.com/office/drawing/2014/main" val="157662378"/>
                  </a:ext>
                </a:extLst>
              </a:tr>
            </a:tbl>
          </a:graphicData>
        </a:graphic>
      </p:graphicFrame>
      <p:pic>
        <p:nvPicPr>
          <p:cNvPr id="4" name="Picture 3">
            <a:extLst>
              <a:ext uri="{FF2B5EF4-FFF2-40B4-BE49-F238E27FC236}">
                <a16:creationId xmlns:a16="http://schemas.microsoft.com/office/drawing/2014/main" id="{9802E110-29E4-DB63-F45E-7500EDAB4D38}"/>
              </a:ext>
            </a:extLst>
          </p:cNvPr>
          <p:cNvPicPr>
            <a:picLocks noChangeAspect="1"/>
          </p:cNvPicPr>
          <p:nvPr/>
        </p:nvPicPr>
        <p:blipFill>
          <a:blip r:embed="rId2"/>
          <a:stretch>
            <a:fillRect/>
          </a:stretch>
        </p:blipFill>
        <p:spPr>
          <a:xfrm>
            <a:off x="916676" y="3701027"/>
            <a:ext cx="8105775" cy="3067050"/>
          </a:xfrm>
          <a:prstGeom prst="rect">
            <a:avLst/>
          </a:prstGeom>
        </p:spPr>
      </p:pic>
    </p:spTree>
    <p:extLst>
      <p:ext uri="{BB962C8B-B14F-4D97-AF65-F5344CB8AC3E}">
        <p14:creationId xmlns:p14="http://schemas.microsoft.com/office/powerpoint/2010/main" val="193554695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default Boost (Bulk and Absorb) charging voltage is 14.4V the Rolls suggested charge voltage is 14.7.</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USE battery type could be used to change the boost voltage to 14.7V.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Float voltage is 13.8V which matched Rolls suggested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993959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suggests that the charging current be 20% of the C/20 of the battery bank 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battery model has a C/20 of 105 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is 21A which 20A is the stated as the recommended charging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Maximum is 30% of 105Ah = 31.5A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541998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information from the data sheet.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E4458D-A3EB-8BEC-1F4F-18E3FFB1FDB9}"/>
              </a:ext>
            </a:extLst>
          </p:cNvPr>
          <p:cNvPicPr>
            <a:picLocks noChangeAspect="1"/>
          </p:cNvPicPr>
          <p:nvPr/>
        </p:nvPicPr>
        <p:blipFill>
          <a:blip r:embed="rId2"/>
          <a:stretch>
            <a:fillRect/>
          </a:stretch>
        </p:blipFill>
        <p:spPr>
          <a:xfrm>
            <a:off x="537399" y="2376487"/>
            <a:ext cx="7601714" cy="2519363"/>
          </a:xfrm>
          <a:prstGeom prst="rect">
            <a:avLst/>
          </a:prstGeom>
        </p:spPr>
      </p:pic>
      <p:sp>
        <p:nvSpPr>
          <p:cNvPr id="5" name="TextBox 4">
            <a:extLst>
              <a:ext uri="{FF2B5EF4-FFF2-40B4-BE49-F238E27FC236}">
                <a16:creationId xmlns:a16="http://schemas.microsoft.com/office/drawing/2014/main" id="{F79A3680-FCD9-927C-696B-F6350EE64A9C}"/>
              </a:ext>
            </a:extLst>
          </p:cNvPr>
          <p:cNvSpPr txBox="1"/>
          <p:nvPr/>
        </p:nvSpPr>
        <p:spPr>
          <a:xfrm>
            <a:off x="6724651" y="6428853"/>
            <a:ext cx="2324099"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51202641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EPEVER charge controller is rated to charge and discharge at 30A.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process is to match PV panels to the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charge controller can connect to PV panels up to a certain voltage and amperage.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needs to be charged between 10 – 30A.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8636572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PV Voc input voltage can not exceed 138V.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80D2A6A-B231-B33D-9E29-16D992B5B6D7}"/>
              </a:ext>
            </a:extLst>
          </p:cNvPr>
          <p:cNvPicPr>
            <a:picLocks noChangeAspect="1"/>
          </p:cNvPicPr>
          <p:nvPr/>
        </p:nvPicPr>
        <p:blipFill>
          <a:blip r:embed="rId2"/>
          <a:stretch>
            <a:fillRect/>
          </a:stretch>
        </p:blipFill>
        <p:spPr>
          <a:xfrm>
            <a:off x="881062" y="2395537"/>
            <a:ext cx="6772275" cy="1457325"/>
          </a:xfrm>
          <a:prstGeom prst="rect">
            <a:avLst/>
          </a:prstGeom>
        </p:spPr>
      </p:pic>
      <p:pic>
        <p:nvPicPr>
          <p:cNvPr id="6" name="Picture 5">
            <a:extLst>
              <a:ext uri="{FF2B5EF4-FFF2-40B4-BE49-F238E27FC236}">
                <a16:creationId xmlns:a16="http://schemas.microsoft.com/office/drawing/2014/main" id="{5474B0B3-1CE9-4766-F62C-0B1240353533}"/>
              </a:ext>
            </a:extLst>
          </p:cNvPr>
          <p:cNvPicPr>
            <a:picLocks noChangeAspect="1"/>
          </p:cNvPicPr>
          <p:nvPr/>
        </p:nvPicPr>
        <p:blipFill>
          <a:blip r:embed="rId3"/>
          <a:stretch>
            <a:fillRect/>
          </a:stretch>
        </p:blipFill>
        <p:spPr>
          <a:xfrm>
            <a:off x="871536" y="4126705"/>
            <a:ext cx="6743700" cy="1123950"/>
          </a:xfrm>
          <a:prstGeom prst="rect">
            <a:avLst/>
          </a:prstGeom>
        </p:spPr>
      </p:pic>
      <p:pic>
        <p:nvPicPr>
          <p:cNvPr id="8" name="Picture 7">
            <a:extLst>
              <a:ext uri="{FF2B5EF4-FFF2-40B4-BE49-F238E27FC236}">
                <a16:creationId xmlns:a16="http://schemas.microsoft.com/office/drawing/2014/main" id="{CC330B06-CA1A-F46A-433A-8284AA613F9A}"/>
              </a:ext>
            </a:extLst>
          </p:cNvPr>
          <p:cNvPicPr>
            <a:picLocks noChangeAspect="1"/>
          </p:cNvPicPr>
          <p:nvPr/>
        </p:nvPicPr>
        <p:blipFill>
          <a:blip r:embed="rId4"/>
          <a:stretch>
            <a:fillRect/>
          </a:stretch>
        </p:blipFill>
        <p:spPr>
          <a:xfrm>
            <a:off x="881062" y="5444727"/>
            <a:ext cx="6800850" cy="1009650"/>
          </a:xfrm>
          <a:prstGeom prst="rect">
            <a:avLst/>
          </a:prstGeom>
        </p:spPr>
      </p:pic>
      <p:sp>
        <p:nvSpPr>
          <p:cNvPr id="10" name="TextBox 9">
            <a:extLst>
              <a:ext uri="{FF2B5EF4-FFF2-40B4-BE49-F238E27FC236}">
                <a16:creationId xmlns:a16="http://schemas.microsoft.com/office/drawing/2014/main" id="{78635C03-C079-9C03-C8BD-7DBFE30A45FA}"/>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sp>
        <p:nvSpPr>
          <p:cNvPr id="11" name="Oval 10">
            <a:extLst>
              <a:ext uri="{FF2B5EF4-FFF2-40B4-BE49-F238E27FC236}">
                <a16:creationId xmlns:a16="http://schemas.microsoft.com/office/drawing/2014/main" id="{018224DE-3C05-3273-0B6D-5A3ED4ED900D}"/>
              </a:ext>
            </a:extLst>
          </p:cNvPr>
          <p:cNvSpPr/>
          <p:nvPr/>
        </p:nvSpPr>
        <p:spPr>
          <a:xfrm>
            <a:off x="6429375" y="5819774"/>
            <a:ext cx="485775" cy="390525"/>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11049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Q.Peak</a:t>
            </a:r>
            <a:r>
              <a:rPr lang="en-US" sz="2800" dirty="0">
                <a:latin typeface="Arial" panose="020B0604020202020204" pitchFamily="34" charset="0"/>
                <a:ea typeface="Calibri" panose="020F0502020204030204" pitchFamily="34" charset="0"/>
                <a:cs typeface="Arial" panose="020B0604020202020204" pitchFamily="34" charset="0"/>
              </a:rPr>
              <a:t> Duo ML-G10+ 395 Watt PV Module.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Voc = 45.27V. (Range in Belize 39.5 – 46.1V)</a:t>
            </a:r>
          </a:p>
          <a:p>
            <a:r>
              <a:rPr lang="en-US" sz="2800" dirty="0">
                <a:latin typeface="Arial" panose="020B0604020202020204" pitchFamily="34" charset="0"/>
                <a:ea typeface="Calibri" panose="020F0502020204030204" pitchFamily="34" charset="0"/>
                <a:cs typeface="Arial" panose="020B0604020202020204" pitchFamily="34" charset="0"/>
              </a:rPr>
              <a:t>Isc = 11.07A (125% = 13.8A)</a:t>
            </a:r>
          </a:p>
          <a:p>
            <a:r>
              <a:rPr lang="en-US" sz="2800" dirty="0">
                <a:latin typeface="Arial" panose="020B0604020202020204" pitchFamily="34" charset="0"/>
                <a:ea typeface="Calibri" panose="020F0502020204030204" pitchFamily="34" charset="0"/>
                <a:cs typeface="Arial" panose="020B0604020202020204" pitchFamily="34" charset="0"/>
              </a:rPr>
              <a:t>The Voc spread sheet was used for Voc calculations.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1B688D5-1DDD-230B-678B-4DFDBF4B1155}"/>
              </a:ext>
            </a:extLst>
          </p:cNvPr>
          <p:cNvPicPr>
            <a:picLocks noChangeAspect="1"/>
          </p:cNvPicPr>
          <p:nvPr/>
        </p:nvPicPr>
        <p:blipFill>
          <a:blip r:embed="rId2"/>
          <a:stretch>
            <a:fillRect/>
          </a:stretch>
        </p:blipFill>
        <p:spPr>
          <a:xfrm>
            <a:off x="571500" y="2119312"/>
            <a:ext cx="8201025" cy="2295525"/>
          </a:xfrm>
          <a:prstGeom prst="rect">
            <a:avLst/>
          </a:prstGeom>
        </p:spPr>
      </p:pic>
    </p:spTree>
    <p:extLst>
      <p:ext uri="{BB962C8B-B14F-4D97-AF65-F5344CB8AC3E}">
        <p14:creationId xmlns:p14="http://schemas.microsoft.com/office/powerpoint/2010/main" val="110148739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in MPPT mode the Battery charge voltage is being maintained and the maximum current is being delivered.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395W input and charging voltage = 14.4V</a:t>
            </a:r>
          </a:p>
          <a:p>
            <a:pPr lvl="1"/>
            <a:r>
              <a:rPr lang="en-US" sz="2425" dirty="0">
                <a:latin typeface="Arial" panose="020B0604020202020204" pitchFamily="34" charset="0"/>
                <a:ea typeface="Calibri" panose="020F0502020204030204" pitchFamily="34" charset="0"/>
                <a:cs typeface="Arial" panose="020B0604020202020204" pitchFamily="34" charset="0"/>
              </a:rPr>
              <a:t>(395W/14.4V=27.4A)</a:t>
            </a:r>
          </a:p>
          <a:p>
            <a:r>
              <a:rPr lang="en-US" sz="2800" dirty="0">
                <a:latin typeface="Arial" panose="020B0604020202020204" pitchFamily="34" charset="0"/>
                <a:ea typeface="Calibri" panose="020F0502020204030204" pitchFamily="34" charset="0"/>
                <a:cs typeface="Arial" panose="020B0604020202020204" pitchFamily="34" charset="0"/>
              </a:rPr>
              <a:t>Therefore, the amperage will be 27.4 x 97.6% efficiency in and x 95.1% efficiency out to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charge current will be 25.5A at 1000W/m</a:t>
            </a:r>
            <a:r>
              <a:rPr lang="en-US" sz="2800" baseline="30000" dirty="0">
                <a:latin typeface="Arial" panose="020B0604020202020204" pitchFamily="34" charset="0"/>
                <a:ea typeface="Calibri" panose="020F0502020204030204" pitchFamily="34" charset="0"/>
                <a:cs typeface="Arial" panose="020B0604020202020204" pitchFamily="34" charset="0"/>
              </a:rPr>
              <a:t>2</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0223106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One 395Watt panel will be enough to charge and maintain the battery requirements.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float voltage, the battery is not taking any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PV wattage is going to the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395W / 13.8V = 28.6A available to run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6324158"/>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maximum load that the charge controller can handle during Float charge is 13.8V x 30A = 414W.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loads are greater than this there are two choices.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Increase battery voltage to a higher level, but the loads also need to change to the new level.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Add another charge controller in parallel to increase available amperage.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773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Nickel Iron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Nickel Iron battery is rated for at least 11,000 cycles with daily use.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That’s 30 years of service.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Daily deep discharging has no impact on battery cycle life, allowing for more usable capacity.</a:t>
            </a:r>
          </a:p>
          <a:p>
            <a:r>
              <a:rPr lang="en-US" sz="2800" dirty="0">
                <a:latin typeface="Arial" panose="020B0604020202020204" pitchFamily="34" charset="0"/>
                <a:ea typeface="Calibri" panose="020F0502020204030204" pitchFamily="34" charset="0"/>
                <a:cs typeface="Arial" panose="020B0604020202020204" pitchFamily="34" charset="0"/>
              </a:rPr>
              <a:t>Never have to worry about accidental over-discharge damaging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D17062D-6764-3214-C161-A465734FAA23}"/>
              </a:ext>
            </a:extLst>
          </p:cNvPr>
          <p:cNvPicPr>
            <a:picLocks noChangeAspect="1"/>
          </p:cNvPicPr>
          <p:nvPr/>
        </p:nvPicPr>
        <p:blipFill>
          <a:blip r:embed="rId2"/>
          <a:stretch>
            <a:fillRect/>
          </a:stretch>
        </p:blipFill>
        <p:spPr>
          <a:xfrm>
            <a:off x="6462712" y="2943225"/>
            <a:ext cx="2238375" cy="1504950"/>
          </a:xfrm>
          <a:prstGeom prst="rect">
            <a:avLst/>
          </a:prstGeom>
        </p:spPr>
      </p:pic>
    </p:spTree>
    <p:extLst>
      <p:ext uri="{BB962C8B-B14F-4D97-AF65-F5344CB8AC3E}">
        <p14:creationId xmlns:p14="http://schemas.microsoft.com/office/powerpoint/2010/main" val="345621034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those choices are not available loads can be connected directly to the battery and not through the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disadvantage of this is that the battery can be overly discharged, and damage can occur to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inverter can be connected across the battery, if it has low voltage protection.</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487662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inverter with low voltage disconnect to shed itself from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8635C03-C079-9C03-C8BD-7DBFE30A45FA}"/>
              </a:ext>
            </a:extLst>
          </p:cNvPr>
          <p:cNvSpPr txBox="1"/>
          <p:nvPr/>
        </p:nvSpPr>
        <p:spPr>
          <a:xfrm>
            <a:off x="8020051" y="6488668"/>
            <a:ext cx="1009649" cy="369332"/>
          </a:xfrm>
          <a:prstGeom prst="rect">
            <a:avLst/>
          </a:prstGeom>
          <a:noFill/>
        </p:spPr>
        <p:txBody>
          <a:bodyPr wrap="square" rtlCol="0">
            <a:spAutoFit/>
          </a:bodyPr>
          <a:lstStyle/>
          <a:p>
            <a:r>
              <a:rPr lang="en-US" dirty="0"/>
              <a:t>EPEVER</a:t>
            </a:r>
            <a:endParaRPr lang="en-CA" dirty="0"/>
          </a:p>
        </p:txBody>
      </p:sp>
      <p:pic>
        <p:nvPicPr>
          <p:cNvPr id="4" name="Picture 3">
            <a:extLst>
              <a:ext uri="{FF2B5EF4-FFF2-40B4-BE49-F238E27FC236}">
                <a16:creationId xmlns:a16="http://schemas.microsoft.com/office/drawing/2014/main" id="{C41BBAB8-168B-E70B-AC2C-E1F25EA6052D}"/>
              </a:ext>
            </a:extLst>
          </p:cNvPr>
          <p:cNvPicPr>
            <a:picLocks noChangeAspect="1"/>
          </p:cNvPicPr>
          <p:nvPr/>
        </p:nvPicPr>
        <p:blipFill>
          <a:blip r:embed="rId2"/>
          <a:stretch>
            <a:fillRect/>
          </a:stretch>
        </p:blipFill>
        <p:spPr>
          <a:xfrm>
            <a:off x="2171700" y="2405062"/>
            <a:ext cx="6134100" cy="3990975"/>
          </a:xfrm>
          <a:prstGeom prst="rect">
            <a:avLst/>
          </a:prstGeom>
        </p:spPr>
      </p:pic>
      <p:sp>
        <p:nvSpPr>
          <p:cNvPr id="5" name="Oval 4">
            <a:extLst>
              <a:ext uri="{FF2B5EF4-FFF2-40B4-BE49-F238E27FC236}">
                <a16:creationId xmlns:a16="http://schemas.microsoft.com/office/drawing/2014/main" id="{AAB53B58-87D5-3F9D-EA22-3B102D05D8CA}"/>
              </a:ext>
            </a:extLst>
          </p:cNvPr>
          <p:cNvSpPr/>
          <p:nvPr/>
        </p:nvSpPr>
        <p:spPr>
          <a:xfrm>
            <a:off x="2905125" y="3295650"/>
            <a:ext cx="342900" cy="419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899DF64C-76B6-E7A6-ADD1-43C8E100940A}"/>
              </a:ext>
            </a:extLst>
          </p:cNvPr>
          <p:cNvSpPr/>
          <p:nvPr/>
        </p:nvSpPr>
        <p:spPr>
          <a:xfrm>
            <a:off x="5772150" y="3921916"/>
            <a:ext cx="438151" cy="4786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402FA7D8-62F9-4915-53BF-81E5C1CFA79B}"/>
              </a:ext>
            </a:extLst>
          </p:cNvPr>
          <p:cNvSpPr/>
          <p:nvPr/>
        </p:nvSpPr>
        <p:spPr>
          <a:xfrm>
            <a:off x="3562351" y="5753099"/>
            <a:ext cx="342900" cy="409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7938067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Some charge controllers can also charge Lithium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batteries have a very small change in voltage from 100% to 0% </a:t>
            </a:r>
            <a:r>
              <a:rPr lang="en-US" sz="2800" dirty="0" err="1">
                <a:latin typeface="Arial" panose="020B0604020202020204" pitchFamily="34" charset="0"/>
                <a:ea typeface="Calibri" panose="020F0502020204030204" pitchFamily="34" charset="0"/>
                <a:cs typeface="Arial" panose="020B0604020202020204" pitchFamily="34" charset="0"/>
              </a:rPr>
              <a:t>SoC.</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managements system are included in better quality charger / charging schemes.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444185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BMS can control the charging of the battery or cells.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They can monitor individual or multicell within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BMS can send alarms and or control the 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344381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are examples of the BMS taking control.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Taken from Rolls manual for their Lithium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MANAGEMENT SYSTEM (BMS)</a:t>
            </a:r>
          </a:p>
          <a:p>
            <a:r>
              <a:rPr lang="en-US" sz="2800" dirty="0">
                <a:latin typeface="Arial" panose="020B0604020202020204" pitchFamily="34" charset="0"/>
                <a:ea typeface="Calibri" panose="020F0502020204030204" pitchFamily="34" charset="0"/>
                <a:cs typeface="Arial" panose="020B0604020202020204" pitchFamily="34" charset="0"/>
              </a:rPr>
              <a:t>PROTECTION SUMMARY</a:t>
            </a:r>
          </a:p>
          <a:p>
            <a:r>
              <a:rPr lang="en-US" sz="2800" dirty="0">
                <a:latin typeface="Arial" panose="020B0604020202020204" pitchFamily="34" charset="0"/>
                <a:ea typeface="Calibri" panose="020F0502020204030204" pitchFamily="34" charset="0"/>
                <a:cs typeface="Arial" panose="020B0604020202020204" pitchFamily="34" charset="0"/>
              </a:rPr>
              <a:t>Rolls R-Series batteries include a built-in battery management system (BMS) which offers protection in conditions where the battery voltage, current or operating/cell temperature may be unsafe or damaging.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3645586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switch architecture of the BMS allows charge and discharge to be stopped independently.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Under these undesirable operating conditions, the internal BMS will interrupt the current into or out of the battery, or disconnect it fully, as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718687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Although a lithium-specific charger is recommended, Rolls 12V R-Series models are compatible with most common lead-acid battery chargers for nominal voltage of the pack.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recommended and maximum continuous charge currents are specified on the product label.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981083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R-Series batteries may cycle or be stored in a partial state-of-charge (PSOC).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Rolls R-Series batteries should be cycled from 0% depth of discharge (DoD) or 100% state of charge (SOC), to 80% DOD or 20% SOC for optimal cycle life.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prevent over-discharge, the BMS will disconnect the battery when the low voltage cut-off is reached, protecting the battery from over discharge.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1941801"/>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Inverters used for solar applications and stand-alone.</a:t>
            </a:r>
          </a:p>
          <a:p>
            <a:r>
              <a:rPr lang="en-US" sz="2800" dirty="0">
                <a:latin typeface="Arial" panose="020B0604020202020204" pitchFamily="34" charset="0"/>
                <a:ea typeface="Calibri" panose="020F0502020204030204" pitchFamily="34" charset="0"/>
                <a:cs typeface="Arial" panose="020B0604020202020204" pitchFamily="34" charset="0"/>
              </a:rPr>
              <a:t>An inverter inverts DC into AC, simple. </a:t>
            </a:r>
          </a:p>
          <a:p>
            <a:r>
              <a:rPr lang="en-US" sz="2800" dirty="0">
                <a:latin typeface="Arial" panose="020B0604020202020204" pitchFamily="34" charset="0"/>
                <a:ea typeface="Calibri" panose="020F0502020204030204" pitchFamily="34" charset="0"/>
                <a:cs typeface="Arial" panose="020B0604020202020204" pitchFamily="34" charset="0"/>
              </a:rPr>
              <a:t>The steps involved are:</a:t>
            </a:r>
          </a:p>
          <a:p>
            <a:pPr lvl="1"/>
            <a:r>
              <a:rPr lang="en-US" sz="2800" dirty="0">
                <a:latin typeface="Arial" panose="020B0604020202020204" pitchFamily="34" charset="0"/>
                <a:ea typeface="Calibri" panose="020F0502020204030204" pitchFamily="34" charset="0"/>
                <a:cs typeface="Arial" panose="020B0604020202020204" pitchFamily="34" charset="0"/>
              </a:rPr>
              <a:t>DC capture, </a:t>
            </a:r>
          </a:p>
          <a:p>
            <a:pPr lvl="1"/>
            <a:r>
              <a:rPr lang="en-US" sz="2800" dirty="0">
                <a:latin typeface="Arial" panose="020B0604020202020204" pitchFamily="34" charset="0"/>
                <a:ea typeface="Calibri" panose="020F0502020204030204" pitchFamily="34" charset="0"/>
                <a:cs typeface="Arial" panose="020B0604020202020204" pitchFamily="34" charset="0"/>
              </a:rPr>
              <a:t>transposing DC into DC bus, </a:t>
            </a:r>
          </a:p>
          <a:p>
            <a:pPr lvl="1"/>
            <a:r>
              <a:rPr lang="en-US" sz="2800" dirty="0">
                <a:latin typeface="Arial" panose="020B0604020202020204" pitchFamily="34" charset="0"/>
                <a:ea typeface="Calibri" panose="020F0502020204030204" pitchFamily="34" charset="0"/>
                <a:cs typeface="Arial" panose="020B0604020202020204" pitchFamily="34" charset="0"/>
              </a:rPr>
              <a:t>making an AC wave, </a:t>
            </a:r>
          </a:p>
          <a:p>
            <a:pPr lvl="1"/>
            <a:r>
              <a:rPr lang="en-US" sz="2800" dirty="0">
                <a:latin typeface="Arial" panose="020B0604020202020204" pitchFamily="34" charset="0"/>
                <a:ea typeface="Calibri" panose="020F0502020204030204" pitchFamily="34" charset="0"/>
                <a:cs typeface="Arial" panose="020B0604020202020204" pitchFamily="34" charset="0"/>
              </a:rPr>
              <a:t>delivering an AC wave</a:t>
            </a:r>
          </a:p>
          <a:p>
            <a:pPr marL="428625" lvl="1"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Capturing DC is the interface to accept a DC voltage into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987448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power inverter is a device that is usually used to convert electrical power from DC form to AC using electronic / electrical components.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solar applications the inverter/charger will transform the DC from the PV array via the charge controller or directly to AC, or charge batteries if present.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may also be used to supply AC to loads in the residence or sell any excess AC power to the grid.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9783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Nickel Iron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Nickel Iron is tolerant of over-charge, over-discharge, and below freezing temperatures.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alkaline electrolyte acts as a metal preservative, leading to years of uninterruptible performance.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B2A7B9F-926C-EC74-8111-D6B9E5E01AC3}"/>
              </a:ext>
            </a:extLst>
          </p:cNvPr>
          <p:cNvPicPr>
            <a:picLocks noChangeAspect="1"/>
          </p:cNvPicPr>
          <p:nvPr/>
        </p:nvPicPr>
        <p:blipFill>
          <a:blip r:embed="rId2"/>
          <a:stretch>
            <a:fillRect/>
          </a:stretch>
        </p:blipFill>
        <p:spPr>
          <a:xfrm>
            <a:off x="6600825" y="5010150"/>
            <a:ext cx="2238375" cy="1504950"/>
          </a:xfrm>
          <a:prstGeom prst="rect">
            <a:avLst/>
          </a:prstGeom>
        </p:spPr>
      </p:pic>
    </p:spTree>
    <p:extLst>
      <p:ext uri="{BB962C8B-B14F-4D97-AF65-F5344CB8AC3E}">
        <p14:creationId xmlns:p14="http://schemas.microsoft.com/office/powerpoint/2010/main" val="344842757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(Alternating Current) is generally produced by a rotating magnetic field that has its magnetic lines of flux cut across stationary turns of wire.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lines of flux induce a sinusoidal shaped voltage in the wire. For Belize it is at a rate of 60 Hz. The standard for residential voltage is 120 Volts RMS. It is in this shape.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84A14FF-CAB2-DBA1-D100-4C93D58C5962}"/>
              </a:ext>
            </a:extLst>
          </p:cNvPr>
          <p:cNvPicPr>
            <a:picLocks noChangeAspect="1"/>
          </p:cNvPicPr>
          <p:nvPr/>
        </p:nvPicPr>
        <p:blipFill>
          <a:blip r:embed="rId2"/>
          <a:srcRect/>
          <a:stretch>
            <a:fillRect/>
          </a:stretch>
        </p:blipFill>
        <p:spPr bwMode="auto">
          <a:xfrm>
            <a:off x="4295775" y="4550092"/>
            <a:ext cx="3067050" cy="1910715"/>
          </a:xfrm>
          <a:prstGeom prst="rect">
            <a:avLst/>
          </a:prstGeom>
          <a:noFill/>
          <a:ln w="9525">
            <a:noFill/>
            <a:miter lim="800000"/>
            <a:headEnd/>
            <a:tailEnd/>
          </a:ln>
        </p:spPr>
      </p:pic>
      <p:sp>
        <p:nvSpPr>
          <p:cNvPr id="4" name="TextBox 3">
            <a:extLst>
              <a:ext uri="{FF2B5EF4-FFF2-40B4-BE49-F238E27FC236}">
                <a16:creationId xmlns:a16="http://schemas.microsoft.com/office/drawing/2014/main" id="{741A7CA6-78F0-732D-83B0-1A2C2613CD11}"/>
              </a:ext>
            </a:extLst>
          </p:cNvPr>
          <p:cNvSpPr txBox="1"/>
          <p:nvPr/>
        </p:nvSpPr>
        <p:spPr>
          <a:xfrm>
            <a:off x="6210301" y="6488668"/>
            <a:ext cx="2819400" cy="369332"/>
          </a:xfrm>
          <a:prstGeom prst="rect">
            <a:avLst/>
          </a:prstGeom>
          <a:noFill/>
        </p:spPr>
        <p:txBody>
          <a:bodyPr wrap="square" rtlCol="0">
            <a:spAutoFit/>
          </a:bodyPr>
          <a:lstStyle/>
          <a:p>
            <a:r>
              <a:rPr lang="en-US" dirty="0"/>
              <a:t>Picture courtesy Author</a:t>
            </a:r>
            <a:endParaRPr lang="en-CA" dirty="0"/>
          </a:p>
        </p:txBody>
      </p:sp>
    </p:spTree>
    <p:extLst>
      <p:ext uri="{BB962C8B-B14F-4D97-AF65-F5344CB8AC3E}">
        <p14:creationId xmlns:p14="http://schemas.microsoft.com/office/powerpoint/2010/main" val="183797934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Utility grid systems supply pure sine wave voltages and require when inverters tie into their systems that the quality meet UL1741(SA) standards.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Inverters, like most devices come in varying qualities.  The basic output difference for most is divided into square wave, modified sine wave, and pure sine wave.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697758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square wave is the simplest and the least expensive type, its use is limited to noncritical loads with some loads or equipment not able to work with this type of AC.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Like the name suggests the output shape is square, where the voltage is on and off between +169 and – 169 (sometimes less) volts (120 RMS).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591493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modified sine wave topologies (which are actually modified square waves) produce square waves with some dead spots between positive and negative half-cycles they are suitable for many electronic loads, although their THD( Total harmonic Distortion) is about 25%.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THD is the square root of the sum of the squares of the harmonic voltages divided by the fundamental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3449268"/>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modified sine wave  topologies (which are actually modified square waves) produce square.</a:t>
            </a:r>
          </a:p>
          <a:p>
            <a:r>
              <a:rPr lang="en-US" sz="2800" dirty="0">
                <a:latin typeface="Arial" panose="020B0604020202020204" pitchFamily="34" charset="0"/>
                <a:ea typeface="Calibri" panose="020F0502020204030204" pitchFamily="34" charset="0"/>
                <a:cs typeface="Arial" panose="020B0604020202020204" pitchFamily="34" charset="0"/>
              </a:rPr>
              <a:t>Most loads can be operated from a modified sine wave; they are the most popular low-cost inverters on the consumer market today. Their THD can be reduced to about 6.5%.</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7222692-24F7-8871-6DF6-E0EB76AFD563}"/>
              </a:ext>
            </a:extLst>
          </p:cNvPr>
          <p:cNvPicPr>
            <a:picLocks noChangeAspect="1"/>
          </p:cNvPicPr>
          <p:nvPr/>
        </p:nvPicPr>
        <p:blipFill>
          <a:blip r:embed="rId2"/>
          <a:srcRect/>
          <a:stretch>
            <a:fillRect/>
          </a:stretch>
        </p:blipFill>
        <p:spPr bwMode="auto">
          <a:xfrm>
            <a:off x="148589" y="3870426"/>
            <a:ext cx="3556636" cy="2618241"/>
          </a:xfrm>
          <a:prstGeom prst="rect">
            <a:avLst/>
          </a:prstGeom>
          <a:noFill/>
          <a:ln w="9525">
            <a:noFill/>
            <a:miter lim="800000"/>
            <a:headEnd/>
            <a:tailEnd/>
          </a:ln>
        </p:spPr>
      </p:pic>
      <p:pic>
        <p:nvPicPr>
          <p:cNvPr id="4" name="Picture 3">
            <a:extLst>
              <a:ext uri="{FF2B5EF4-FFF2-40B4-BE49-F238E27FC236}">
                <a16:creationId xmlns:a16="http://schemas.microsoft.com/office/drawing/2014/main" id="{40FA14B5-E2A0-46A0-17F1-596E48C67734}"/>
              </a:ext>
            </a:extLst>
          </p:cNvPr>
          <p:cNvPicPr>
            <a:picLocks noChangeAspect="1"/>
          </p:cNvPicPr>
          <p:nvPr/>
        </p:nvPicPr>
        <p:blipFill>
          <a:blip r:embed="rId3"/>
          <a:srcRect/>
          <a:stretch>
            <a:fillRect/>
          </a:stretch>
        </p:blipFill>
        <p:spPr bwMode="auto">
          <a:xfrm>
            <a:off x="4910257" y="3784307"/>
            <a:ext cx="2919293" cy="2704361"/>
          </a:xfrm>
          <a:prstGeom prst="rect">
            <a:avLst/>
          </a:prstGeom>
          <a:noFill/>
          <a:ln w="9525">
            <a:noFill/>
            <a:miter lim="800000"/>
            <a:headEnd/>
            <a:tailEnd/>
          </a:ln>
        </p:spPr>
      </p:pic>
      <p:sp>
        <p:nvSpPr>
          <p:cNvPr id="5" name="TextBox 4">
            <a:extLst>
              <a:ext uri="{FF2B5EF4-FFF2-40B4-BE49-F238E27FC236}">
                <a16:creationId xmlns:a16="http://schemas.microsoft.com/office/drawing/2014/main" id="{E41428C1-21C0-21C8-1BE4-224AC1520359}"/>
              </a:ext>
            </a:extLst>
          </p:cNvPr>
          <p:cNvSpPr txBox="1"/>
          <p:nvPr/>
        </p:nvSpPr>
        <p:spPr>
          <a:xfrm>
            <a:off x="6210301" y="6488668"/>
            <a:ext cx="2819400" cy="369332"/>
          </a:xfrm>
          <a:prstGeom prst="rect">
            <a:avLst/>
          </a:prstGeom>
          <a:noFill/>
        </p:spPr>
        <p:txBody>
          <a:bodyPr wrap="square" rtlCol="0">
            <a:spAutoFit/>
          </a:bodyPr>
          <a:lstStyle/>
          <a:p>
            <a:r>
              <a:rPr lang="en-US" dirty="0"/>
              <a:t>Picture courtesy Author</a:t>
            </a:r>
            <a:endParaRPr lang="en-CA" dirty="0"/>
          </a:p>
        </p:txBody>
      </p:sp>
    </p:spTree>
    <p:extLst>
      <p:ext uri="{BB962C8B-B14F-4D97-AF65-F5344CB8AC3E}">
        <p14:creationId xmlns:p14="http://schemas.microsoft.com/office/powerpoint/2010/main" val="28238544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THD is the square root of the sum of the squares of the harmonic voltages divided by the fundamental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3E5A578-2229-C9BA-5D01-C747A2A82B0C}"/>
              </a:ext>
            </a:extLst>
          </p:cNvPr>
          <p:cNvPicPr>
            <a:picLocks noChangeAspect="1"/>
          </p:cNvPicPr>
          <p:nvPr/>
        </p:nvPicPr>
        <p:blipFill>
          <a:blip r:embed="rId2"/>
          <a:srcRect/>
          <a:stretch>
            <a:fillRect/>
          </a:stretch>
        </p:blipFill>
        <p:spPr bwMode="auto">
          <a:xfrm>
            <a:off x="797563" y="2595563"/>
            <a:ext cx="5826756" cy="4052885"/>
          </a:xfrm>
          <a:prstGeom prst="rect">
            <a:avLst/>
          </a:prstGeom>
          <a:noFill/>
          <a:ln w="9525">
            <a:noFill/>
            <a:miter lim="800000"/>
            <a:headEnd/>
            <a:tailEnd/>
          </a:ln>
        </p:spPr>
      </p:pic>
      <p:sp>
        <p:nvSpPr>
          <p:cNvPr id="4" name="TextBox 3">
            <a:extLst>
              <a:ext uri="{FF2B5EF4-FFF2-40B4-BE49-F238E27FC236}">
                <a16:creationId xmlns:a16="http://schemas.microsoft.com/office/drawing/2014/main" id="{00D7D996-E0CE-9979-C941-E43F253E1DB4}"/>
              </a:ext>
            </a:extLst>
          </p:cNvPr>
          <p:cNvSpPr txBox="1"/>
          <p:nvPr/>
        </p:nvSpPr>
        <p:spPr>
          <a:xfrm>
            <a:off x="6724651" y="6488668"/>
            <a:ext cx="2495549" cy="369332"/>
          </a:xfrm>
          <a:prstGeom prst="rect">
            <a:avLst/>
          </a:prstGeom>
          <a:noFill/>
        </p:spPr>
        <p:txBody>
          <a:bodyPr wrap="square" rtlCol="0">
            <a:spAutoFit/>
          </a:bodyPr>
          <a:lstStyle/>
          <a:p>
            <a:r>
              <a:rPr lang="en-US" dirty="0"/>
              <a:t>Picture courtesy Author</a:t>
            </a:r>
            <a:endParaRPr lang="en-CA" dirty="0"/>
          </a:p>
        </p:txBody>
      </p:sp>
    </p:spTree>
    <p:extLst>
      <p:ext uri="{BB962C8B-B14F-4D97-AF65-F5344CB8AC3E}">
        <p14:creationId xmlns:p14="http://schemas.microsoft.com/office/powerpoint/2010/main" val="2450638476"/>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next type is a pure sine wave inverter which will reproduce a sine wave with a THD of less than 3 percent.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These inverters have waveforms that very closely resemble sine waves.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All loads will work with these inverters, even with power factors less than 1.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It is these types of inverters that are used in grid tie applications.</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391433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Inverters are required in systems which supply power to AC loads.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Inverters convert the DC output of the array and/ or battery to standard AC power similar to that supplied by utilities.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Inverters which supply power of the same quality as utilities (in terms of frequency stability, voltage level, current and voltage wave shapes) are available, but depending upon the requirements of the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795040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Inverters which supply lower quality power may be more economical to use in autonomous systems such as stand-alone photovoltaic power systems.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In a system with battery storage, the inverter is normally wired so as to draw directly from the batteries or the battery charger. </a:t>
            </a:r>
          </a:p>
          <a:p>
            <a:r>
              <a:rPr lang="en-US" sz="2800" dirty="0">
                <a:effectLst/>
                <a:latin typeface="Arial" panose="020B0604020202020204" pitchFamily="34" charset="0"/>
                <a:ea typeface="Calibri" panose="020F0502020204030204" pitchFamily="34" charset="0"/>
                <a:cs typeface="Arial" panose="020B0604020202020204" pitchFamily="34" charset="0"/>
              </a:rPr>
              <a:t>The battery charging function may also be integrated within the inverter.</a:t>
            </a:r>
          </a:p>
          <a:p>
            <a:r>
              <a:rPr lang="en-US" sz="2800" dirty="0">
                <a:effectLst/>
                <a:latin typeface="Arial" panose="020B0604020202020204" pitchFamily="34" charset="0"/>
                <a:ea typeface="Calibri" panose="020F0502020204030204" pitchFamily="34" charset="0"/>
                <a:cs typeface="Arial" panose="020B0604020202020204" pitchFamily="34" charset="0"/>
              </a:rPr>
              <a:t>As with other types of power conditioners, many or all system control functions may be integrated into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128210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The inverter that is used </a:t>
            </a:r>
            <a:r>
              <a:rPr lang="en-US" sz="2800" dirty="0">
                <a:latin typeface="Arial" panose="020B0604020202020204" pitchFamily="34" charset="0"/>
                <a:ea typeface="Calibri" panose="020F0502020204030204" pitchFamily="34" charset="0"/>
                <a:cs typeface="Arial" panose="020B0604020202020204" pitchFamily="34" charset="0"/>
              </a:rPr>
              <a:t>at the campus lab is a pure sinewave type.</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gets its energy from the battery and supplies 120V AC at 60 </a:t>
            </a:r>
            <a:r>
              <a:rPr lang="en-US" sz="2800" dirty="0" err="1">
                <a:latin typeface="Arial" panose="020B0604020202020204" pitchFamily="34" charset="0"/>
                <a:ea typeface="Calibri" panose="020F0502020204030204" pitchFamily="34" charset="0"/>
                <a:cs typeface="Arial" panose="020B0604020202020204" pitchFamily="34" charset="0"/>
              </a:rPr>
              <a:t>hz</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rated continuous output is 600Watts at a power factor (PF) of 1.</a:t>
            </a:r>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875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Stand Alone Solar PV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term stand alone comes from the independence of connecting to a utility grid.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Stand alone systems can have various sources of energy to make the system deliver the required amount of energy required.</a:t>
            </a:r>
          </a:p>
        </p:txBody>
      </p:sp>
    </p:spTree>
    <p:extLst>
      <p:ext uri="{BB962C8B-B14F-4D97-AF65-F5344CB8AC3E}">
        <p14:creationId xmlns:p14="http://schemas.microsoft.com/office/powerpoint/2010/main" val="4061753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Nickel Iron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ED1C76E-831A-829A-6618-45AF46F9751A}"/>
              </a:ext>
            </a:extLst>
          </p:cNvPr>
          <p:cNvPicPr>
            <a:picLocks noChangeAspect="1"/>
          </p:cNvPicPr>
          <p:nvPr/>
        </p:nvPicPr>
        <p:blipFill rotWithShape="1">
          <a:blip r:embed="rId2"/>
          <a:srcRect t="3120"/>
          <a:stretch/>
        </p:blipFill>
        <p:spPr>
          <a:xfrm>
            <a:off x="4572000" y="1123950"/>
            <a:ext cx="3990975" cy="5176837"/>
          </a:xfrm>
          <a:prstGeom prst="rect">
            <a:avLst/>
          </a:prstGeom>
        </p:spPr>
      </p:pic>
      <p:sp>
        <p:nvSpPr>
          <p:cNvPr id="6" name="TextBox 5">
            <a:extLst>
              <a:ext uri="{FF2B5EF4-FFF2-40B4-BE49-F238E27FC236}">
                <a16:creationId xmlns:a16="http://schemas.microsoft.com/office/drawing/2014/main" id="{0A1C4E66-6424-981B-BB4E-64C9234B4B07}"/>
              </a:ext>
            </a:extLst>
          </p:cNvPr>
          <p:cNvSpPr txBox="1"/>
          <p:nvPr/>
        </p:nvSpPr>
        <p:spPr>
          <a:xfrm>
            <a:off x="6124575" y="6329868"/>
            <a:ext cx="2924175" cy="369332"/>
          </a:xfrm>
          <a:prstGeom prst="rect">
            <a:avLst/>
          </a:prstGeom>
          <a:noFill/>
        </p:spPr>
        <p:txBody>
          <a:bodyPr wrap="square" rtlCol="0">
            <a:spAutoFit/>
          </a:bodyPr>
          <a:lstStyle/>
          <a:p>
            <a:r>
              <a:rPr lang="en-US" dirty="0"/>
              <a:t>Picture courtesy Iron Edison</a:t>
            </a:r>
            <a:endParaRPr lang="en-CA" dirty="0"/>
          </a:p>
        </p:txBody>
      </p:sp>
    </p:spTree>
    <p:extLst>
      <p:ext uri="{BB962C8B-B14F-4D97-AF65-F5344CB8AC3E}">
        <p14:creationId xmlns:p14="http://schemas.microsoft.com/office/powerpoint/2010/main" val="202256773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Power Factor, (PF): It is denoted by “PF” and is equal to the ratio of the Active Power (P) in Watts to the Apparent Power (S) in VA.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The maximum value is 1 for resistive types of loads where the Active Power (P) in Watts = the Apparent Power (S) in VA.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It is 0 for purely inductive or purely capacitive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519838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Practically, the loads will be a combination of resistive, inductive and capacitive elements and hence, its value will be &gt; 0 &lt;1.</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effectLst/>
                <a:latin typeface="Arial" panose="020B0604020202020204" pitchFamily="34" charset="0"/>
                <a:ea typeface="Calibri" panose="020F0502020204030204" pitchFamily="34" charset="0"/>
                <a:cs typeface="Arial" panose="020B0604020202020204" pitchFamily="34" charset="0"/>
              </a:rPr>
              <a:t>Normally it ranges from 0.5 to 0.8 e.g.</a:t>
            </a:r>
          </a:p>
          <a:p>
            <a:r>
              <a:rPr lang="en-US" sz="2800" dirty="0">
                <a:effectLst/>
                <a:latin typeface="Arial" panose="020B0604020202020204" pitchFamily="34" charset="0"/>
                <a:ea typeface="Calibri" panose="020F0502020204030204" pitchFamily="34" charset="0"/>
                <a:cs typeface="Arial" panose="020B0604020202020204" pitchFamily="34" charset="0"/>
              </a:rPr>
              <a:t>(</a:t>
            </a:r>
            <a:r>
              <a:rPr lang="en-US" sz="2800" dirty="0" err="1">
                <a:effectLst/>
                <a:latin typeface="Arial" panose="020B0604020202020204" pitchFamily="34" charset="0"/>
                <a:ea typeface="Calibri" panose="020F0502020204030204" pitchFamily="34" charset="0"/>
                <a:cs typeface="Arial" panose="020B0604020202020204" pitchFamily="34" charset="0"/>
              </a:rPr>
              <a:t>i</a:t>
            </a:r>
            <a:r>
              <a:rPr lang="en-US" sz="2800" dirty="0">
                <a:effectLst/>
                <a:latin typeface="Arial" panose="020B0604020202020204" pitchFamily="34" charset="0"/>
                <a:ea typeface="Calibri" panose="020F0502020204030204" pitchFamily="34" charset="0"/>
                <a:cs typeface="Arial" panose="020B0604020202020204" pitchFamily="34" charset="0"/>
              </a:rPr>
              <a:t>) AC motors (0.4 to 0.8), </a:t>
            </a:r>
          </a:p>
          <a:p>
            <a:r>
              <a:rPr lang="en-US" sz="2800" dirty="0">
                <a:effectLst/>
                <a:latin typeface="Arial" panose="020B0604020202020204" pitchFamily="34" charset="0"/>
                <a:ea typeface="Calibri" panose="020F0502020204030204" pitchFamily="34" charset="0"/>
                <a:cs typeface="Arial" panose="020B0604020202020204" pitchFamily="34" charset="0"/>
              </a:rPr>
              <a:t>(ii) Transformers (0.8) </a:t>
            </a:r>
          </a:p>
          <a:p>
            <a:r>
              <a:rPr lang="en-US" sz="2800" dirty="0">
                <a:effectLst/>
                <a:latin typeface="Arial" panose="020B0604020202020204" pitchFamily="34" charset="0"/>
                <a:ea typeface="Calibri" panose="020F0502020204030204" pitchFamily="34" charset="0"/>
                <a:cs typeface="Arial" panose="020B0604020202020204" pitchFamily="34" charset="0"/>
              </a:rPr>
              <a:t>(iii) AC to DC Switch Mode Power Supplies (0.5 to     	0.6) etc</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304942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effectLst/>
                <a:latin typeface="Arial" panose="020B0604020202020204" pitchFamily="34" charset="0"/>
                <a:ea typeface="Calibri" panose="020F0502020204030204" pitchFamily="34" charset="0"/>
                <a:cs typeface="Arial" panose="020B0604020202020204" pitchFamily="34" charset="0"/>
              </a:rPr>
              <a:t>In other courses, this phase angle difference between current and voltage is assumed to have been covered.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Active Power (P), Watts: It is denoted as “P” and the unit is “Watt”.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the power that is consumed in the resistive elements of the load.</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253493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load will require additional Reactive Power for powering the inductive and capacitive elements.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effective power required would be the Apparent Power that is a vectorial sum of the Active and Reactive Powers.</a:t>
            </a:r>
          </a:p>
          <a:p>
            <a:endParaRPr lang="en-US" sz="2800" dirty="0">
              <a:effectLst/>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984105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Maximum Continuous Running AC Power Rating: This rating may be specified as “Active Power” in Watts (W) or “Apparent Power” in Volt Amps (VA).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normally specified in “Active Power (P)” in Watts for Resistive type of loads that have Power Factor =1.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455615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Reactive types of loads will draw higher value of “Apparent Power” that is the sum of “Active and Reactive Powers”.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Thus, AC power source should be sized based on the higher “Apparent Power” Rating in (VA) for all Reactive Types of AC loads.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AC power source is sized based on the lower “Active Power” Rating in Watts (W), the AC power source may be subjected to overload conditions when powering Reactive Type of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181813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example is an LED bulb that has a 8Watt 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a:latin typeface="Arial" panose="020B0604020202020204" pitchFamily="34" charset="0"/>
                <a:ea typeface="Calibri" panose="020F0502020204030204" pitchFamily="34" charset="0"/>
                <a:cs typeface="Arial" panose="020B0604020202020204" pitchFamily="34" charset="0"/>
              </a:rPr>
              <a:t>Looking </a:t>
            </a:r>
            <a:r>
              <a:rPr lang="en-US" sz="2800" dirty="0">
                <a:latin typeface="Arial" panose="020B0604020202020204" pitchFamily="34" charset="0"/>
                <a:ea typeface="Calibri" panose="020F0502020204030204" pitchFamily="34" charset="0"/>
                <a:cs typeface="Arial" panose="020B0604020202020204" pitchFamily="34" charset="0"/>
              </a:rPr>
              <a:t>at the information on the bulb provides the voltage, Wattage and the current draw.</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picture containing indoor, cup, blender&#10;&#10;Description automatically generated">
            <a:extLst>
              <a:ext uri="{FF2B5EF4-FFF2-40B4-BE49-F238E27FC236}">
                <a16:creationId xmlns:a16="http://schemas.microsoft.com/office/drawing/2014/main" id="{B99A8F3E-4003-04E4-B5D3-34ACA3D69C9E}"/>
              </a:ext>
            </a:extLst>
          </p:cNvPr>
          <p:cNvPicPr>
            <a:picLocks noChangeAspect="1"/>
          </p:cNvPicPr>
          <p:nvPr/>
        </p:nvPicPr>
        <p:blipFill rotWithShape="1">
          <a:blip r:embed="rId2">
            <a:extLst>
              <a:ext uri="{28A0092B-C50C-407E-A947-70E740481C1C}">
                <a14:useLocalDpi xmlns:a14="http://schemas.microsoft.com/office/drawing/2010/main" val="0"/>
              </a:ext>
            </a:extLst>
          </a:blip>
          <a:srcRect l="1481" t="24861" r="-1481" b="25833"/>
          <a:stretch/>
        </p:blipFill>
        <p:spPr>
          <a:xfrm>
            <a:off x="2295525" y="3267073"/>
            <a:ext cx="5143500" cy="3381376"/>
          </a:xfrm>
          <a:prstGeom prst="rect">
            <a:avLst/>
          </a:prstGeom>
        </p:spPr>
      </p:pic>
      <p:sp>
        <p:nvSpPr>
          <p:cNvPr id="5" name="TextBox 4">
            <a:extLst>
              <a:ext uri="{FF2B5EF4-FFF2-40B4-BE49-F238E27FC236}">
                <a16:creationId xmlns:a16="http://schemas.microsoft.com/office/drawing/2014/main" id="{E7A14A28-C177-BF8F-FE30-FF86A60E2631}"/>
              </a:ext>
            </a:extLst>
          </p:cNvPr>
          <p:cNvSpPr txBox="1"/>
          <p:nvPr/>
        </p:nvSpPr>
        <p:spPr>
          <a:xfrm>
            <a:off x="7334251" y="6372225"/>
            <a:ext cx="1962149" cy="369332"/>
          </a:xfrm>
          <a:prstGeom prst="rect">
            <a:avLst/>
          </a:prstGeom>
          <a:noFill/>
        </p:spPr>
        <p:txBody>
          <a:bodyPr wrap="square" rtlCol="0">
            <a:spAutoFit/>
          </a:bodyPr>
          <a:lstStyle/>
          <a:p>
            <a:r>
              <a:rPr lang="en-US" dirty="0"/>
              <a:t>Courtesy Author</a:t>
            </a:r>
            <a:endParaRPr lang="en-CA" dirty="0"/>
          </a:p>
        </p:txBody>
      </p:sp>
    </p:spTree>
    <p:extLst>
      <p:ext uri="{BB962C8B-B14F-4D97-AF65-F5344CB8AC3E}">
        <p14:creationId xmlns:p14="http://schemas.microsoft.com/office/powerpoint/2010/main" val="108774971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Voltage is 120VAC, Wattage is 8W and current draw is 85mA.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VA = 120V x .085A = 10.2 VA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PF = (True power)/(Apparent power) PF = W/VA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current on the AC side is 85mA and 10.2VA with a PF of .78 capacitive (Switching power supply).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06527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current on the DC side is 8W / Battery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will supply the VARs on the AC side.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 capacity x Power Factor = Active Power</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445588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 this in mind, the sizing of an inverter is dependent on what type of loads are connected to them.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113EEB3-70AD-2691-D79A-D003EF7D849E}"/>
              </a:ext>
            </a:extLst>
          </p:cNvPr>
          <p:cNvPicPr>
            <a:picLocks noChangeAspect="1"/>
          </p:cNvPicPr>
          <p:nvPr/>
        </p:nvPicPr>
        <p:blipFill>
          <a:blip r:embed="rId2"/>
          <a:stretch>
            <a:fillRect/>
          </a:stretch>
        </p:blipFill>
        <p:spPr>
          <a:xfrm>
            <a:off x="1471612" y="2466975"/>
            <a:ext cx="6200775" cy="3943350"/>
          </a:xfrm>
          <a:prstGeom prst="rect">
            <a:avLst/>
          </a:prstGeom>
        </p:spPr>
      </p:pic>
      <p:sp>
        <p:nvSpPr>
          <p:cNvPr id="5" name="TextBox 4">
            <a:extLst>
              <a:ext uri="{FF2B5EF4-FFF2-40B4-BE49-F238E27FC236}">
                <a16:creationId xmlns:a16="http://schemas.microsoft.com/office/drawing/2014/main" id="{8AEF1206-39BB-033F-49A3-5F5B0ADB259D}"/>
              </a:ext>
            </a:extLst>
          </p:cNvPr>
          <p:cNvSpPr txBox="1"/>
          <p:nvPr/>
        </p:nvSpPr>
        <p:spPr>
          <a:xfrm>
            <a:off x="6724651" y="6488668"/>
            <a:ext cx="2495549" cy="369332"/>
          </a:xfrm>
          <a:prstGeom prst="rect">
            <a:avLst/>
          </a:prstGeom>
          <a:noFill/>
        </p:spPr>
        <p:txBody>
          <a:bodyPr wrap="square" rtlCol="0">
            <a:spAutoFit/>
          </a:bodyPr>
          <a:lstStyle/>
          <a:p>
            <a:r>
              <a:rPr lang="en-US" dirty="0"/>
              <a:t>Courtesy </a:t>
            </a:r>
            <a:r>
              <a:rPr lang="en-US" dirty="0" err="1"/>
              <a:t>Samlex</a:t>
            </a:r>
            <a:endParaRPr lang="en-CA" dirty="0"/>
          </a:p>
        </p:txBody>
      </p:sp>
    </p:spTree>
    <p:extLst>
      <p:ext uri="{BB962C8B-B14F-4D97-AF65-F5344CB8AC3E}">
        <p14:creationId xmlns:p14="http://schemas.microsoft.com/office/powerpoint/2010/main" val="2885952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Nickel Iron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A1C4E66-6424-981B-BB4E-64C9234B4B07}"/>
              </a:ext>
            </a:extLst>
          </p:cNvPr>
          <p:cNvSpPr txBox="1"/>
          <p:nvPr/>
        </p:nvSpPr>
        <p:spPr>
          <a:xfrm>
            <a:off x="6124575" y="6329868"/>
            <a:ext cx="2924175" cy="369332"/>
          </a:xfrm>
          <a:prstGeom prst="rect">
            <a:avLst/>
          </a:prstGeom>
          <a:noFill/>
        </p:spPr>
        <p:txBody>
          <a:bodyPr wrap="square" rtlCol="0">
            <a:spAutoFit/>
          </a:bodyPr>
          <a:lstStyle/>
          <a:p>
            <a:r>
              <a:rPr lang="en-US" dirty="0"/>
              <a:t>Picture courtesy Iron Edison</a:t>
            </a:r>
            <a:endParaRPr lang="en-CA" dirty="0"/>
          </a:p>
        </p:txBody>
      </p:sp>
      <p:pic>
        <p:nvPicPr>
          <p:cNvPr id="4" name="Picture 3">
            <a:extLst>
              <a:ext uri="{FF2B5EF4-FFF2-40B4-BE49-F238E27FC236}">
                <a16:creationId xmlns:a16="http://schemas.microsoft.com/office/drawing/2014/main" id="{5859936C-6FFD-CA64-7480-12A66E77A593}"/>
              </a:ext>
            </a:extLst>
          </p:cNvPr>
          <p:cNvPicPr>
            <a:picLocks noChangeAspect="1"/>
          </p:cNvPicPr>
          <p:nvPr/>
        </p:nvPicPr>
        <p:blipFill>
          <a:blip r:embed="rId2"/>
          <a:stretch>
            <a:fillRect/>
          </a:stretch>
        </p:blipFill>
        <p:spPr>
          <a:xfrm>
            <a:off x="4572000" y="1038225"/>
            <a:ext cx="4181475" cy="5174864"/>
          </a:xfrm>
          <a:prstGeom prst="rect">
            <a:avLst/>
          </a:prstGeom>
        </p:spPr>
      </p:pic>
    </p:spTree>
    <p:extLst>
      <p:ext uri="{BB962C8B-B14F-4D97-AF65-F5344CB8AC3E}">
        <p14:creationId xmlns:p14="http://schemas.microsoft.com/office/powerpoint/2010/main" val="47230204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Note 1. Multiply the Maximum Continuous Running Power Rating (Active Power Rating in Watts) of the appliance / device by the recommended Sizing Factor to arrive at the Maximum Continuous Running Power Rating of the inverter.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2. For photographic strobe / flash unit, the Surge Power Rating of the inverter should be &gt; 4 times the Watt Sec rating of photographic strobe / flash unit.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F248AF-4536-2E90-6DE0-3DF9B8BE9800}"/>
              </a:ext>
            </a:extLst>
          </p:cNvPr>
          <p:cNvSpPr txBox="1"/>
          <p:nvPr/>
        </p:nvSpPr>
        <p:spPr>
          <a:xfrm>
            <a:off x="6724651" y="6488668"/>
            <a:ext cx="2495549" cy="369332"/>
          </a:xfrm>
          <a:prstGeom prst="rect">
            <a:avLst/>
          </a:prstGeom>
          <a:noFill/>
        </p:spPr>
        <p:txBody>
          <a:bodyPr wrap="square" rtlCol="0">
            <a:spAutoFit/>
          </a:bodyPr>
          <a:lstStyle/>
          <a:p>
            <a:r>
              <a:rPr lang="en-US" dirty="0"/>
              <a:t>Courtesy </a:t>
            </a:r>
            <a:r>
              <a:rPr lang="en-US" dirty="0" err="1"/>
              <a:t>Samlex</a:t>
            </a:r>
            <a:endParaRPr lang="en-CA" dirty="0"/>
          </a:p>
        </p:txBody>
      </p:sp>
    </p:spTree>
    <p:extLst>
      <p:ext uri="{BB962C8B-B14F-4D97-AF65-F5344CB8AC3E}">
        <p14:creationId xmlns:p14="http://schemas.microsoft.com/office/powerpoint/2010/main" val="2928214010"/>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Specifications for the 12V </a:t>
            </a:r>
            <a:r>
              <a:rPr lang="en-US" sz="2800" dirty="0" err="1">
                <a:latin typeface="Arial" panose="020B0604020202020204" pitchFamily="34" charset="0"/>
                <a:ea typeface="Calibri" panose="020F0502020204030204" pitchFamily="34" charset="0"/>
                <a:cs typeface="Arial" panose="020B0604020202020204" pitchFamily="34" charset="0"/>
              </a:rPr>
              <a:t>Samlex</a:t>
            </a:r>
            <a:r>
              <a:rPr lang="en-US" sz="2800" dirty="0">
                <a:latin typeface="Arial" panose="020B0604020202020204" pitchFamily="34" charset="0"/>
                <a:ea typeface="Calibri" panose="020F0502020204030204" pitchFamily="34" charset="0"/>
                <a:cs typeface="Arial" panose="020B0604020202020204" pitchFamily="34" charset="0"/>
              </a:rPr>
              <a:t> 600W pure sinewave inverter.</a:t>
            </a:r>
          </a:p>
          <a:p>
            <a:r>
              <a:rPr lang="en-US" sz="2800" dirty="0">
                <a:latin typeface="Arial" panose="020B0604020202020204" pitchFamily="34" charset="0"/>
                <a:ea typeface="Calibri" panose="020F0502020204030204" pitchFamily="34" charset="0"/>
                <a:cs typeface="Arial" panose="020B0604020202020204" pitchFamily="34" charset="0"/>
              </a:rPr>
              <a:t>85% peak efficiency.</a:t>
            </a:r>
          </a:p>
          <a:p>
            <a:r>
              <a:rPr lang="en-US" sz="2800" dirty="0">
                <a:latin typeface="Arial" panose="020B0604020202020204" pitchFamily="34" charset="0"/>
                <a:ea typeface="Calibri" panose="020F0502020204030204" pitchFamily="34" charset="0"/>
                <a:cs typeface="Arial" panose="020B0604020202020204" pitchFamily="34" charset="0"/>
              </a:rPr>
              <a:t>600mA operating load and no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F248AF-4536-2E90-6DE0-3DF9B8BE9800}"/>
              </a:ext>
            </a:extLst>
          </p:cNvPr>
          <p:cNvSpPr txBox="1"/>
          <p:nvPr/>
        </p:nvSpPr>
        <p:spPr>
          <a:xfrm>
            <a:off x="6724651" y="6488668"/>
            <a:ext cx="2495549" cy="369332"/>
          </a:xfrm>
          <a:prstGeom prst="rect">
            <a:avLst/>
          </a:prstGeom>
          <a:noFill/>
        </p:spPr>
        <p:txBody>
          <a:bodyPr wrap="square" rtlCol="0">
            <a:spAutoFit/>
          </a:bodyPr>
          <a:lstStyle/>
          <a:p>
            <a:r>
              <a:rPr lang="en-US" dirty="0"/>
              <a:t>Courtesy </a:t>
            </a:r>
            <a:r>
              <a:rPr lang="en-US" dirty="0" err="1"/>
              <a:t>Samlex</a:t>
            </a:r>
            <a:endParaRPr lang="en-CA" dirty="0"/>
          </a:p>
        </p:txBody>
      </p:sp>
      <p:pic>
        <p:nvPicPr>
          <p:cNvPr id="5" name="Picture 4">
            <a:extLst>
              <a:ext uri="{FF2B5EF4-FFF2-40B4-BE49-F238E27FC236}">
                <a16:creationId xmlns:a16="http://schemas.microsoft.com/office/drawing/2014/main" id="{58FB6EB9-7AFD-DBD0-DF2B-C0EBD841CC78}"/>
              </a:ext>
            </a:extLst>
          </p:cNvPr>
          <p:cNvPicPr>
            <a:picLocks noChangeAspect="1"/>
          </p:cNvPicPr>
          <p:nvPr/>
        </p:nvPicPr>
        <p:blipFill>
          <a:blip r:embed="rId2"/>
          <a:stretch>
            <a:fillRect/>
          </a:stretch>
        </p:blipFill>
        <p:spPr>
          <a:xfrm>
            <a:off x="0" y="3708703"/>
            <a:ext cx="9144000" cy="2555310"/>
          </a:xfrm>
          <a:prstGeom prst="rect">
            <a:avLst/>
          </a:prstGeom>
        </p:spPr>
      </p:pic>
    </p:spTree>
    <p:extLst>
      <p:ext uri="{BB962C8B-B14F-4D97-AF65-F5344CB8AC3E}">
        <p14:creationId xmlns:p14="http://schemas.microsoft.com/office/powerpoint/2010/main" val="427960096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Operates from 10.7V to 16.5V.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alarm sounds at 10.5V and shuts the load off at 10V.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DC voltage on the terminals will depend on the amount of current drawn from the battery and 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State of Discharge of a battery under load cannot be estimated accurately.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847132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a 300Watt load is on the AC side of the inverter the wattage from the battery will be 300Watts + 600mA  (7.2W) + efficiency of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Inverters tend to be most efficient at full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is said to be 85% peak.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Safe to use 80%.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5938354"/>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the losses are added into the load the DC side will see 300W X 1.25 + 7.2W =  382.2Watts.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greatest current draw on the battery happens at the lowest DC operating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10.5V for this low voltage input to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Current draw of the battery is 36.4ADC.</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4068490"/>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battery is kept at full charge the current required to keep the load will be less.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13.5V for this full charge voltage input to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Current draw of the battery is 28.3ADC.</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840402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Wire size will be based on the low voltage and full load on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inverter it has a continuous load of 600W.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input will see 7.2W + 600W + 85% efficiency.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713Watts of DC are required to achieve this AC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10.5V at the terminals the current will be 67.9A.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382966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wire will be sized for this continuous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Wire amperage is 125% of 67.9A = 85A.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From NEC table 310.16: AWG Copper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60C = #3</a:t>
            </a:r>
          </a:p>
          <a:p>
            <a:r>
              <a:rPr lang="en-US" sz="2800" dirty="0">
                <a:latin typeface="Arial" panose="020B0604020202020204" pitchFamily="34" charset="0"/>
                <a:ea typeface="Calibri" panose="020F0502020204030204" pitchFamily="34" charset="0"/>
                <a:cs typeface="Arial" panose="020B0604020202020204" pitchFamily="34" charset="0"/>
              </a:rPr>
              <a:t>75C = #4</a:t>
            </a:r>
          </a:p>
          <a:p>
            <a:r>
              <a:rPr lang="en-US" sz="2800" dirty="0">
                <a:latin typeface="Arial" panose="020B0604020202020204" pitchFamily="34" charset="0"/>
                <a:ea typeface="Calibri" panose="020F0502020204030204" pitchFamily="34" charset="0"/>
                <a:cs typeface="Arial" panose="020B0604020202020204" pitchFamily="34" charset="0"/>
              </a:rPr>
              <a:t>90C = #4</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493360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upper limit for a 12volt DC system is using a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4 / 0 copper wire.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wattage of around 1500W would require approximately 1500W + efficiency (85%) = 1765 DC watts input from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1765W / 10.5V = 168A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Wire size add 125% = 210A requiring 4/0 75C or 3/0 90C conductor.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0645097"/>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size of inverter (600W) is intended for small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can be a number of loads that when added together add up to greater than 600W.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ok, as long as they are not all on at the same time.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Also, the chart provided by </a:t>
            </a:r>
            <a:r>
              <a:rPr lang="en-US" sz="2800" dirty="0" err="1">
                <a:latin typeface="Arial" panose="020B0604020202020204" pitchFamily="34" charset="0"/>
                <a:ea typeface="Calibri" panose="020F0502020204030204" pitchFamily="34" charset="0"/>
                <a:cs typeface="Arial" panose="020B0604020202020204" pitchFamily="34" charset="0"/>
              </a:rPr>
              <a:t>Samlex</a:t>
            </a:r>
            <a:r>
              <a:rPr lang="en-US" sz="2800" dirty="0">
                <a:latin typeface="Arial" panose="020B0604020202020204" pitchFamily="34" charset="0"/>
                <a:ea typeface="Calibri" panose="020F0502020204030204" pitchFamily="34" charset="0"/>
                <a:cs typeface="Arial" panose="020B0604020202020204" pitchFamily="34" charset="0"/>
              </a:rPr>
              <a:t> suggested the amount of VA required by certain loads (Table2.1)</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889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voltage of a fully charged cell is 1.4 V which decreases to 1.3 V rapidly.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average voltage of a cell is 1.2 V and reduces to 1.0 V when fully discharged. </a:t>
            </a:r>
          </a:p>
        </p:txBody>
      </p:sp>
    </p:spTree>
    <p:extLst>
      <p:ext uri="{BB962C8B-B14F-4D97-AF65-F5344CB8AC3E}">
        <p14:creationId xmlns:p14="http://schemas.microsoft.com/office/powerpoint/2010/main" val="1014824655"/>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Any motor loads have an inrush of 5-10 times their running amperage.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Also, motors are reactive, and the apparent power must be factored into the 600Watts of this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914401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four solar trainers each have the 12volt FULLRIVER DC105 AH AGM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allows for 48volts of battery power to be utilized.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campus lab has the Outback inverter and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By connecting these batteries in series, a 48volt battery bank can be made.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351670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is model FXR3048.</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FXR series model numbers use the following naming conventions. </a:t>
            </a:r>
          </a:p>
          <a:p>
            <a:pPr lvl="1"/>
            <a:r>
              <a:rPr lang="en-US" sz="2800" dirty="0">
                <a:latin typeface="Arial" panose="020B0604020202020204" pitchFamily="34" charset="0"/>
                <a:ea typeface="Calibri" panose="020F0502020204030204" pitchFamily="34" charset="0"/>
                <a:cs typeface="Arial" panose="020B0604020202020204" pitchFamily="34" charset="0"/>
              </a:rPr>
              <a:t>The model number includes “FXR” as the inverter series.</a:t>
            </a:r>
          </a:p>
          <a:p>
            <a:pPr lvl="1"/>
            <a:r>
              <a:rPr lang="en-US" sz="2800" dirty="0">
                <a:latin typeface="Arial" panose="020B0604020202020204" pitchFamily="34" charset="0"/>
                <a:ea typeface="Calibri" panose="020F0502020204030204" pitchFamily="34" charset="0"/>
                <a:cs typeface="Arial" panose="020B0604020202020204" pitchFamily="34" charset="0"/>
              </a:rPr>
              <a:t>“R” indicates that the FXR was designed for renewable applications. </a:t>
            </a:r>
          </a:p>
          <a:p>
            <a:pPr lvl="1"/>
            <a:r>
              <a:rPr lang="en-US" sz="2800" dirty="0">
                <a:latin typeface="Arial" panose="020B0604020202020204" pitchFamily="34" charset="0"/>
                <a:ea typeface="Calibri" panose="020F0502020204030204" pitchFamily="34" charset="0"/>
                <a:cs typeface="Arial" panose="020B0604020202020204" pitchFamily="34" charset="0"/>
              </a:rPr>
              <a:t>Off-grid and grid-interactive functions are integrated in the same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893469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Read the manuals for both the charge controller and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30 indicates it is a 3000Watt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48 indicates it is rated for a 48volt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model number is followed by “A”. This designates the inverter’s output as nominally 120 Vac (used in North America, Latin America, Asia, and other regions).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114668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OutBack FXR3048</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157E945-EDE1-BCFD-5887-1BA0E14C9D4B}"/>
              </a:ext>
            </a:extLst>
          </p:cNvPr>
          <p:cNvPicPr>
            <a:picLocks noChangeAspect="1"/>
          </p:cNvPicPr>
          <p:nvPr/>
        </p:nvPicPr>
        <p:blipFill>
          <a:blip r:embed="rId2"/>
          <a:stretch>
            <a:fillRect/>
          </a:stretch>
        </p:blipFill>
        <p:spPr>
          <a:xfrm>
            <a:off x="2447925" y="1676399"/>
            <a:ext cx="4705350" cy="4972050"/>
          </a:xfrm>
          <a:prstGeom prst="rect">
            <a:avLst/>
          </a:prstGeom>
        </p:spPr>
      </p:pic>
      <p:sp>
        <p:nvSpPr>
          <p:cNvPr id="5" name="TextBox 4">
            <a:extLst>
              <a:ext uri="{FF2B5EF4-FFF2-40B4-BE49-F238E27FC236}">
                <a16:creationId xmlns:a16="http://schemas.microsoft.com/office/drawing/2014/main" id="{437592F4-D71D-3725-0CBF-48E6F3F66DC2}"/>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74377774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As part of an OutBack Power Grid/Hybrid™ system, it can provide off-grid power, grid backup power, or grid-interactive service which sells excess renewable energy back to the utility.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Battery-to-AC inverting which delivers power to run backup loads and other functions</a:t>
            </a:r>
          </a:p>
          <a:p>
            <a:r>
              <a:rPr lang="en-US" sz="2800" dirty="0">
                <a:latin typeface="Arial" panose="020B0604020202020204" pitchFamily="34" charset="0"/>
                <a:ea typeface="Calibri" panose="020F0502020204030204" pitchFamily="34" charset="0"/>
                <a:cs typeface="Arial" panose="020B0604020202020204" pitchFamily="34" charset="0"/>
              </a:rPr>
              <a:t> Provides single-phase output</a:t>
            </a:r>
          </a:p>
          <a:p>
            <a:r>
              <a:rPr lang="en-US" sz="2800" dirty="0">
                <a:latin typeface="Arial" panose="020B0604020202020204" pitchFamily="34" charset="0"/>
                <a:ea typeface="Calibri" panose="020F0502020204030204" pitchFamily="34" charset="0"/>
                <a:cs typeface="Arial" panose="020B0604020202020204" pitchFamily="34" charset="0"/>
              </a:rPr>
              <a:t> Adjustable range of output voltage</a:t>
            </a:r>
          </a:p>
          <a:p>
            <a:r>
              <a:rPr lang="en-US" sz="2800" dirty="0">
                <a:latin typeface="Arial" panose="020B0604020202020204" pitchFamily="34" charset="0"/>
                <a:ea typeface="Calibri" panose="020F0502020204030204" pitchFamily="34" charset="0"/>
                <a:cs typeface="Arial" panose="020B0604020202020204" pitchFamily="34" charset="0"/>
              </a:rPr>
              <a:t> Settable nominal output frequency</a:t>
            </a:r>
          </a:p>
        </p:txBody>
      </p:sp>
    </p:spTree>
    <p:extLst>
      <p:ext uri="{BB962C8B-B14F-4D97-AF65-F5344CB8AC3E}">
        <p14:creationId xmlns:p14="http://schemas.microsoft.com/office/powerpoint/2010/main" val="54196285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AC-to-battery charging (OutBack Power systems are battery-based)</a:t>
            </a:r>
          </a:p>
          <a:p>
            <a:r>
              <a:rPr lang="en-US" sz="2800" dirty="0">
                <a:latin typeface="Arial" panose="020B0604020202020204" pitchFamily="34" charset="0"/>
                <a:ea typeface="Calibri" panose="020F0502020204030204" pitchFamily="34" charset="0"/>
                <a:cs typeface="Arial" panose="020B0604020202020204" pitchFamily="34" charset="0"/>
              </a:rPr>
              <a:t> Accepts a wide variety of single-phase AC sources.</a:t>
            </a:r>
          </a:p>
          <a:p>
            <a:r>
              <a:rPr lang="en-US" sz="2800" dirty="0">
                <a:latin typeface="Arial" panose="020B0604020202020204" pitchFamily="34" charset="0"/>
                <a:ea typeface="Calibri" panose="020F0502020204030204" pitchFamily="34" charset="0"/>
                <a:cs typeface="Arial" panose="020B0604020202020204" pitchFamily="34" charset="0"/>
              </a:rPr>
              <a:t>Uses battery energy stored from renewable resources</a:t>
            </a:r>
          </a:p>
          <a:p>
            <a:r>
              <a:rPr lang="en-US" sz="2800" dirty="0">
                <a:latin typeface="Arial" panose="020B0604020202020204" pitchFamily="34" charset="0"/>
                <a:ea typeface="Calibri" panose="020F0502020204030204" pitchFamily="34" charset="0"/>
                <a:cs typeface="Arial" panose="020B0604020202020204" pitchFamily="34" charset="0"/>
              </a:rPr>
              <a:t>Can utilize stored energy from many sources (PV arrays, wind turbines, etc.)</a:t>
            </a:r>
          </a:p>
          <a:p>
            <a:r>
              <a:rPr lang="en-US" sz="2800" dirty="0" err="1">
                <a:latin typeface="Arial" panose="020B0604020202020204" pitchFamily="34" charset="0"/>
                <a:ea typeface="Calibri" panose="020F0502020204030204" pitchFamily="34" charset="0"/>
                <a:cs typeface="Arial" panose="020B0604020202020204" pitchFamily="34" charset="0"/>
              </a:rPr>
              <a:t>FLEXmax</a:t>
            </a:r>
            <a:r>
              <a:rPr lang="en-US" sz="2800" dirty="0">
                <a:latin typeface="Arial" panose="020B0604020202020204" pitchFamily="34" charset="0"/>
                <a:ea typeface="Calibri" panose="020F0502020204030204" pitchFamily="34" charset="0"/>
                <a:cs typeface="Arial" panose="020B0604020202020204" pitchFamily="34" charset="0"/>
              </a:rPr>
              <a:t> charge controllers will optimize PV power production as part of a Grid/Hybrid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3983220"/>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Inverter Functionality:</a:t>
            </a:r>
          </a:p>
          <a:p>
            <a:r>
              <a:rPr lang="en-US" sz="2800" dirty="0">
                <a:latin typeface="Arial" panose="020B0604020202020204" pitchFamily="34" charset="0"/>
                <a:ea typeface="Calibri" panose="020F0502020204030204" pitchFamily="34" charset="0"/>
                <a:cs typeface="Arial" panose="020B0604020202020204" pitchFamily="34" charset="0"/>
              </a:rPr>
              <a:t>The FXR inverter can be used for many applications. Some of the inverter’s operations occur automatically. </a:t>
            </a:r>
          </a:p>
          <a:p>
            <a:r>
              <a:rPr lang="en-US" sz="2800" dirty="0">
                <a:latin typeface="Arial" panose="020B0604020202020204" pitchFamily="34" charset="0"/>
                <a:ea typeface="Calibri" panose="020F0502020204030204" pitchFamily="34" charset="0"/>
                <a:cs typeface="Arial" panose="020B0604020202020204" pitchFamily="34" charset="0"/>
              </a:rPr>
              <a:t>Others are conditional or must be enabled manually before they will operate. </a:t>
            </a:r>
          </a:p>
          <a:p>
            <a:r>
              <a:rPr lang="en-US" sz="2800" dirty="0">
                <a:latin typeface="Arial" panose="020B0604020202020204" pitchFamily="34" charset="0"/>
                <a:ea typeface="Calibri" panose="020F0502020204030204" pitchFamily="34" charset="0"/>
                <a:cs typeface="Arial" panose="020B0604020202020204" pitchFamily="34" charset="0"/>
              </a:rPr>
              <a:t>Most of the inverter’s individual operations and functions can be programmed using the system display. </a:t>
            </a:r>
          </a:p>
          <a:p>
            <a:r>
              <a:rPr lang="en-US" sz="2800" dirty="0">
                <a:latin typeface="Arial" panose="020B0604020202020204" pitchFamily="34" charset="0"/>
                <a:ea typeface="Calibri" panose="020F0502020204030204" pitchFamily="34" charset="0"/>
                <a:cs typeface="Arial" panose="020B0604020202020204" pitchFamily="34" charset="0"/>
              </a:rPr>
              <a:t>This allows customization or fine tuning of the inverter’s performance.</a:t>
            </a:r>
          </a:p>
        </p:txBody>
      </p:sp>
    </p:spTree>
    <p:extLst>
      <p:ext uri="{BB962C8B-B14F-4D97-AF65-F5344CB8AC3E}">
        <p14:creationId xmlns:p14="http://schemas.microsoft.com/office/powerpoint/2010/main" val="113821299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FXR inverter can be used for many applications. </a:t>
            </a:r>
          </a:p>
        </p:txBody>
      </p:sp>
      <p:pic>
        <p:nvPicPr>
          <p:cNvPr id="4" name="Picture 3">
            <a:extLst>
              <a:ext uri="{FF2B5EF4-FFF2-40B4-BE49-F238E27FC236}">
                <a16:creationId xmlns:a16="http://schemas.microsoft.com/office/drawing/2014/main" id="{F2E75B44-633C-2332-619A-644B1A6A4980}"/>
              </a:ext>
            </a:extLst>
          </p:cNvPr>
          <p:cNvPicPr>
            <a:picLocks noChangeAspect="1"/>
          </p:cNvPicPr>
          <p:nvPr/>
        </p:nvPicPr>
        <p:blipFill>
          <a:blip r:embed="rId2"/>
          <a:stretch>
            <a:fillRect/>
          </a:stretch>
        </p:blipFill>
        <p:spPr>
          <a:xfrm>
            <a:off x="-1" y="1782005"/>
            <a:ext cx="9144000" cy="4494969"/>
          </a:xfrm>
          <a:prstGeom prst="rect">
            <a:avLst/>
          </a:prstGeom>
        </p:spPr>
      </p:pic>
      <p:sp>
        <p:nvSpPr>
          <p:cNvPr id="5" name="TextBox 4">
            <a:extLst>
              <a:ext uri="{FF2B5EF4-FFF2-40B4-BE49-F238E27FC236}">
                <a16:creationId xmlns:a16="http://schemas.microsoft.com/office/drawing/2014/main" id="{B2179657-60A3-8696-010F-C94B9D82C312}"/>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415391420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Before operating the inverter: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operator needs to define the application and decide which functions will be needed.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FXR inverter is programmed with seven AC input modes. </a:t>
            </a:r>
          </a:p>
        </p:txBody>
      </p:sp>
    </p:spTree>
    <p:extLst>
      <p:ext uri="{BB962C8B-B14F-4D97-AF65-F5344CB8AC3E}">
        <p14:creationId xmlns:p14="http://schemas.microsoft.com/office/powerpoint/2010/main" val="68020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Lithium-ion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is very light metal and has the best electrochemical potential with the largest energy density compared to weight.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Lithium-ion batteries have a high cell voltage of 3.6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Four cells make a battery of 14.4 volts.</a:t>
            </a:r>
          </a:p>
        </p:txBody>
      </p:sp>
    </p:spTree>
    <p:extLst>
      <p:ext uri="{BB962C8B-B14F-4D97-AF65-F5344CB8AC3E}">
        <p14:creationId xmlns:p14="http://schemas.microsoft.com/office/powerpoint/2010/main" val="136153925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Possible modes for stand-alone applications: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F62D097-7ED1-B209-F10D-449A634254B6}"/>
              </a:ext>
            </a:extLst>
          </p:cNvPr>
          <p:cNvPicPr>
            <a:picLocks noChangeAspect="1"/>
          </p:cNvPicPr>
          <p:nvPr/>
        </p:nvPicPr>
        <p:blipFill>
          <a:blip r:embed="rId2"/>
          <a:stretch>
            <a:fillRect/>
          </a:stretch>
        </p:blipFill>
        <p:spPr>
          <a:xfrm>
            <a:off x="0" y="1640786"/>
            <a:ext cx="9144000" cy="1650895"/>
          </a:xfrm>
          <a:prstGeom prst="rect">
            <a:avLst/>
          </a:prstGeom>
        </p:spPr>
      </p:pic>
      <p:pic>
        <p:nvPicPr>
          <p:cNvPr id="8" name="Picture 7">
            <a:extLst>
              <a:ext uri="{FF2B5EF4-FFF2-40B4-BE49-F238E27FC236}">
                <a16:creationId xmlns:a16="http://schemas.microsoft.com/office/drawing/2014/main" id="{9C3E346A-4B0A-B566-D50F-5102E3FC01A2}"/>
              </a:ext>
            </a:extLst>
          </p:cNvPr>
          <p:cNvPicPr>
            <a:picLocks noChangeAspect="1"/>
          </p:cNvPicPr>
          <p:nvPr/>
        </p:nvPicPr>
        <p:blipFill>
          <a:blip r:embed="rId3"/>
          <a:stretch>
            <a:fillRect/>
          </a:stretch>
        </p:blipFill>
        <p:spPr>
          <a:xfrm>
            <a:off x="-1" y="2016923"/>
            <a:ext cx="9144000" cy="1720158"/>
          </a:xfrm>
          <a:prstGeom prst="rect">
            <a:avLst/>
          </a:prstGeom>
        </p:spPr>
      </p:pic>
      <p:sp>
        <p:nvSpPr>
          <p:cNvPr id="10" name="TextBox 9">
            <a:extLst>
              <a:ext uri="{FF2B5EF4-FFF2-40B4-BE49-F238E27FC236}">
                <a16:creationId xmlns:a16="http://schemas.microsoft.com/office/drawing/2014/main" id="{776CF61C-F75D-F530-0890-B77BA039D2CD}"/>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11" name="Picture 10">
            <a:extLst>
              <a:ext uri="{FF2B5EF4-FFF2-40B4-BE49-F238E27FC236}">
                <a16:creationId xmlns:a16="http://schemas.microsoft.com/office/drawing/2014/main" id="{0A014FAE-039E-BC60-734F-B7F918F02355}"/>
              </a:ext>
            </a:extLst>
          </p:cNvPr>
          <p:cNvPicPr>
            <a:picLocks noChangeAspect="1"/>
          </p:cNvPicPr>
          <p:nvPr/>
        </p:nvPicPr>
        <p:blipFill>
          <a:blip r:embed="rId4"/>
          <a:stretch>
            <a:fillRect/>
          </a:stretch>
        </p:blipFill>
        <p:spPr>
          <a:xfrm>
            <a:off x="0" y="3667818"/>
            <a:ext cx="9144000" cy="1287993"/>
          </a:xfrm>
          <a:prstGeom prst="rect">
            <a:avLst/>
          </a:prstGeom>
        </p:spPr>
      </p:pic>
      <p:pic>
        <p:nvPicPr>
          <p:cNvPr id="12" name="Picture 11">
            <a:extLst>
              <a:ext uri="{FF2B5EF4-FFF2-40B4-BE49-F238E27FC236}">
                <a16:creationId xmlns:a16="http://schemas.microsoft.com/office/drawing/2014/main" id="{6B31B902-C21F-7BF6-7382-EF6E115504EF}"/>
              </a:ext>
            </a:extLst>
          </p:cNvPr>
          <p:cNvPicPr>
            <a:picLocks noChangeAspect="1"/>
          </p:cNvPicPr>
          <p:nvPr/>
        </p:nvPicPr>
        <p:blipFill>
          <a:blip r:embed="rId5"/>
          <a:stretch>
            <a:fillRect/>
          </a:stretch>
        </p:blipFill>
        <p:spPr>
          <a:xfrm>
            <a:off x="0" y="4899884"/>
            <a:ext cx="9144000" cy="1668010"/>
          </a:xfrm>
          <a:prstGeom prst="rect">
            <a:avLst/>
          </a:prstGeom>
        </p:spPr>
      </p:pic>
    </p:spTree>
    <p:extLst>
      <p:ext uri="{BB962C8B-B14F-4D97-AF65-F5344CB8AC3E}">
        <p14:creationId xmlns:p14="http://schemas.microsoft.com/office/powerpoint/2010/main" val="37121173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FXR inverter requires batteries to operate.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Other sources may not maintain DC voltages that are consistent enough for the inverter to operate reliably.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16540824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Low Battery Cut-Out: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function prevents the inverter from draining the batteries completely.</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DC voltage drops below the Cut-Out Voltage for the Cut-Out Delay period, the inverter will stop functioning.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system display will give a Low Battery V error. These items are adjustable.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87737308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Low Battery Cut-In: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recovery point from Low Battery Cut-Out.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DC voltage rises above this point for 1 minute, the error will clear, and the inverter will resume functioning. This item is adjustable.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lvl="1"/>
            <a:r>
              <a:rPr lang="en-US" sz="2800" dirty="0">
                <a:latin typeface="Arial" panose="020B0604020202020204" pitchFamily="34" charset="0"/>
                <a:ea typeface="Calibri" panose="020F0502020204030204" pitchFamily="34" charset="0"/>
                <a:cs typeface="Arial" panose="020B0604020202020204" pitchFamily="34" charset="0"/>
              </a:rPr>
              <a:t>Connecting an AC source for the inverter to charge the batteries will also clear a low battery error.</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45434201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Output Voltage: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 output voltage can be adjusted.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Along with small changes, this allows the inverter to be used for different nominal voltages such as 100 Vac and 127 Vac</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97390840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 automated search circuit is available to minimize the power draw when no loads are present.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enabled, the inverter does not always deliver full output. The output is reduced to brief pulses with a delay between them.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pulses are sent down the output lines to see if a resistance is present.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13129513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Basically, the pulses “search” for a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a load is detected on the output, the inverter’s output increases to full voltage so that it can power the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the load is turned off, the inverter “goes to sleep” and begins searching again.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99800584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Search is inoperative if the UPS input mode is in use.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Search mode is ideal for use in small systems where it is critical to conserve battery capacity and avoid idle draw or “ghost” loads.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Ghost or Phantom is used to describe any appliance or electronic that still uses electricity or “standby power” when turned off.</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422366645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Common examples of appliances and devices that have phantom / ghost loads include televisions, DVD players, cable boxes, stereos, coffee makers, microwave ovens, toasters, laptop chargers, hair dryers, and cell phone chargers.</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46888166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has a single AC input.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However, it has two sets of AC source settings.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With an external transfer switch, the inverter can be used on more than one AC source.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common to use utility grid power and a gas or diesel generator. Other combinations of AC sources are possible.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8453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voltage of a fully charged cell is 4.0 V.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average voltage of a cell is 3.6 V and reduces to 3.1 V when fully discharged. </a:t>
            </a:r>
          </a:p>
        </p:txBody>
      </p:sp>
    </p:spTree>
    <p:extLst>
      <p:ext uri="{BB962C8B-B14F-4D97-AF65-F5344CB8AC3E}">
        <p14:creationId xmlns:p14="http://schemas.microsoft.com/office/powerpoint/2010/main" val="125589824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Severe conditions cause the inverter to limit its output or shut down for protection.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most common conditions are high voltage, low voltage, and temperature.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limits for these conditions are summarized in Table 20 on the next slide.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25545397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Severe conditions cause the inverter to limit its output or shut down for protection.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E608CF48-EBE9-0FB2-06DB-FA6C550C9D85}"/>
              </a:ext>
            </a:extLst>
          </p:cNvPr>
          <p:cNvPicPr>
            <a:picLocks noChangeAspect="1"/>
          </p:cNvPicPr>
          <p:nvPr/>
        </p:nvPicPr>
        <p:blipFill>
          <a:blip r:embed="rId2"/>
          <a:stretch>
            <a:fillRect/>
          </a:stretch>
        </p:blipFill>
        <p:spPr>
          <a:xfrm>
            <a:off x="-1" y="3263708"/>
            <a:ext cx="9144000" cy="3013266"/>
          </a:xfrm>
          <a:prstGeom prst="rect">
            <a:avLst/>
          </a:prstGeom>
        </p:spPr>
      </p:pic>
    </p:spTree>
    <p:extLst>
      <p:ext uri="{BB962C8B-B14F-4D97-AF65-F5344CB8AC3E}">
        <p14:creationId xmlns:p14="http://schemas.microsoft.com/office/powerpoint/2010/main" val="259218718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High temperatures derates the output Wattage.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FA973AF7-9111-4393-0A37-108E36347F8A}"/>
              </a:ext>
            </a:extLst>
          </p:cNvPr>
          <p:cNvPicPr>
            <a:picLocks noChangeAspect="1"/>
          </p:cNvPicPr>
          <p:nvPr/>
        </p:nvPicPr>
        <p:blipFill>
          <a:blip r:embed="rId2"/>
          <a:stretch>
            <a:fillRect/>
          </a:stretch>
        </p:blipFill>
        <p:spPr>
          <a:xfrm>
            <a:off x="28575" y="1752599"/>
            <a:ext cx="8963025" cy="4710111"/>
          </a:xfrm>
          <a:prstGeom prst="rect">
            <a:avLst/>
          </a:prstGeom>
        </p:spPr>
      </p:pic>
    </p:spTree>
    <p:extLst>
      <p:ext uri="{BB962C8B-B14F-4D97-AF65-F5344CB8AC3E}">
        <p14:creationId xmlns:p14="http://schemas.microsoft.com/office/powerpoint/2010/main" val="154853488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FXR inverter cannot connect directly to PV (solar power), wind turbines, or other unregulated DC sources.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batteries are the inverter’s primary source of power.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renewable energy source is always treated as a battery charger, even if all of its power is used </a:t>
            </a:r>
          </a:p>
          <a:p>
            <a:r>
              <a:rPr lang="en-US" sz="2800" dirty="0">
                <a:latin typeface="Arial" panose="020B0604020202020204" pitchFamily="34" charset="0"/>
                <a:ea typeface="Calibri" panose="020F0502020204030204" pitchFamily="34" charset="0"/>
                <a:cs typeface="Arial" panose="020B0604020202020204" pitchFamily="34" charset="0"/>
              </a:rPr>
              <a:t>immediately by the inverter.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6010827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renewable source must have a charge controller, or some other regulation method, to prevent overcharging.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OutBack Power’s </a:t>
            </a:r>
            <a:r>
              <a:rPr lang="en-US" sz="2800" dirty="0" err="1">
                <a:latin typeface="Arial" panose="020B0604020202020204" pitchFamily="34" charset="0"/>
                <a:ea typeface="Calibri" panose="020F0502020204030204" pitchFamily="34" charset="0"/>
                <a:cs typeface="Arial" panose="020B0604020202020204" pitchFamily="34" charset="0"/>
              </a:rPr>
              <a:t>FLEXmax</a:t>
            </a:r>
            <a:r>
              <a:rPr lang="en-US" sz="2800" dirty="0">
                <a:latin typeface="Arial" panose="020B0604020202020204" pitchFamily="34" charset="0"/>
                <a:ea typeface="Calibri" panose="020F0502020204030204" pitchFamily="34" charset="0"/>
                <a:cs typeface="Arial" panose="020B0604020202020204" pitchFamily="34" charset="0"/>
              </a:rPr>
              <a:t> family of charge controllers can be used for this purpose, as can other products.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OutBack FM80-150 is used at the campus.</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7304014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Type: </a:t>
            </a:r>
          </a:p>
          <a:p>
            <a:r>
              <a:rPr lang="en-US" sz="2800" dirty="0">
                <a:latin typeface="Arial" panose="020B0604020202020204" pitchFamily="34" charset="0"/>
                <a:ea typeface="Calibri" panose="020F0502020204030204" pitchFamily="34" charset="0"/>
                <a:cs typeface="Arial" panose="020B0604020202020204" pitchFamily="34" charset="0"/>
              </a:rPr>
              <a:t>The FXR inverter/charger uses a three-stage charge cycle.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default inverter/charger settings assume a deep-cycle stationary lead-acid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The inverter’s settings can be adjusted for other advanced battery technologies</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85840857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Type: </a:t>
            </a:r>
          </a:p>
          <a:p>
            <a:r>
              <a:rPr lang="en-US" sz="2800" dirty="0">
                <a:latin typeface="Arial" panose="020B0604020202020204" pitchFamily="34" charset="0"/>
                <a:ea typeface="Calibri" panose="020F0502020204030204" pitchFamily="34" charset="0"/>
                <a:cs typeface="Arial" panose="020B0604020202020204" pitchFamily="34" charset="0"/>
              </a:rPr>
              <a:t>The FXR inverter/charger uses a three-stage charge cycle.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default inverter/charger settings assume a deep-cycle stationary lead-acid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The inverter’s settings can be adjusted for other advanced battery technologies</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067246569"/>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following tools may be required for this installation: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Wrench and socket sets; should include torque and ratchet wrenches.</a:t>
            </a:r>
          </a:p>
          <a:p>
            <a:r>
              <a:rPr lang="en-US" sz="2800" dirty="0">
                <a:latin typeface="Arial" panose="020B0604020202020204" pitchFamily="34" charset="0"/>
                <a:ea typeface="Calibri" panose="020F0502020204030204" pitchFamily="34" charset="0"/>
                <a:cs typeface="Arial" panose="020B0604020202020204" pitchFamily="34" charset="0"/>
              </a:rPr>
              <a:t>Wire cutters/strippers </a:t>
            </a:r>
          </a:p>
          <a:p>
            <a:r>
              <a:rPr lang="en-US" sz="2800" dirty="0">
                <a:latin typeface="Arial" panose="020B0604020202020204" pitchFamily="34" charset="0"/>
                <a:ea typeface="Calibri" panose="020F0502020204030204" pitchFamily="34" charset="0"/>
                <a:cs typeface="Arial" panose="020B0604020202020204" pitchFamily="34" charset="0"/>
              </a:rPr>
              <a:t>Insulated screwdriver set (flat and Phillips)</a:t>
            </a:r>
          </a:p>
          <a:p>
            <a:r>
              <a:rPr lang="en-US" sz="2800" dirty="0">
                <a:latin typeface="Arial" panose="020B0604020202020204" pitchFamily="34" charset="0"/>
                <a:ea typeface="Calibri" panose="020F0502020204030204" pitchFamily="34" charset="0"/>
                <a:cs typeface="Arial" panose="020B0604020202020204" pitchFamily="34" charset="0"/>
              </a:rPr>
              <a:t>Long-nose pliers</a:t>
            </a:r>
          </a:p>
          <a:p>
            <a:r>
              <a:rPr lang="en-US" sz="2800" dirty="0">
                <a:latin typeface="Arial" panose="020B0604020202020204" pitchFamily="34" charset="0"/>
                <a:ea typeface="Calibri" panose="020F0502020204030204" pitchFamily="34" charset="0"/>
                <a:cs typeface="Arial" panose="020B0604020202020204" pitchFamily="34" charset="0"/>
              </a:rPr>
              <a:t>High-resolution voltmeter</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82914774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Mounting</a:t>
            </a:r>
          </a:p>
          <a:p>
            <a:r>
              <a:rPr lang="en-US" sz="2800" dirty="0">
                <a:latin typeface="Arial" panose="020B0604020202020204" pitchFamily="34" charset="0"/>
                <a:ea typeface="Calibri" panose="020F0502020204030204" pitchFamily="34" charset="0"/>
                <a:cs typeface="Arial" panose="020B0604020202020204" pitchFamily="34" charset="0"/>
              </a:rPr>
              <a:t>One person can install the FXR inverter, but installation may be easier with two people.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unit has four mounting holes, one in each corner. (See Figure 4.) Use fasteners in all corners.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Due to the variance in other mounting methods, OutBack Power only endorses the use of </a:t>
            </a:r>
            <a:r>
              <a:rPr lang="en-US" sz="2800" dirty="0" err="1">
                <a:latin typeface="Arial" panose="020B0604020202020204" pitchFamily="34" charset="0"/>
                <a:ea typeface="Calibri" panose="020F0502020204030204" pitchFamily="34" charset="0"/>
                <a:cs typeface="Arial" panose="020B0604020202020204" pitchFamily="34" charset="0"/>
              </a:rPr>
              <a:t>FLEXware</a:t>
            </a:r>
            <a:r>
              <a:rPr lang="en-US" sz="2800" dirty="0">
                <a:latin typeface="Arial" panose="020B0604020202020204" pitchFamily="34" charset="0"/>
                <a:ea typeface="Calibri" panose="020F0502020204030204" pitchFamily="34" charset="0"/>
                <a:cs typeface="Arial" panose="020B0604020202020204" pitchFamily="34" charset="0"/>
              </a:rPr>
              <a:t> mounting products.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229914658"/>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Use M6 × 20 mm machine screws, one per corner, to attach the inverter to the mounting plate.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Follow the instructions with each mounting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Mount the plate on a flat, solid mounting surface.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Ensure the surface is strong enough to handle three   times the total weight of all the components.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329613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Lithium Solar Battery Chemistry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Under the umbrella of "lithium batteries", there are both lithium metal batteries and lithium-ion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metal batteries are not rechargeable, so they’re not relevant for solar power systems.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Under the umbrella of "lithium-ion batteries", there are a few types - each with its own set of pros, cons, and specific use cases.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788A2F-34C4-1FA5-2BB3-C9DB0E3550A7}"/>
              </a:ext>
            </a:extLst>
          </p:cNvPr>
          <p:cNvSpPr txBox="1"/>
          <p:nvPr/>
        </p:nvSpPr>
        <p:spPr>
          <a:xfrm>
            <a:off x="6124575" y="6329868"/>
            <a:ext cx="2924175" cy="369332"/>
          </a:xfrm>
          <a:prstGeom prst="rect">
            <a:avLst/>
          </a:prstGeom>
          <a:noFill/>
        </p:spPr>
        <p:txBody>
          <a:bodyPr wrap="square" rtlCol="0">
            <a:spAutoFit/>
          </a:bodyPr>
          <a:lstStyle/>
          <a:p>
            <a:r>
              <a:rPr lang="en-US" dirty="0"/>
              <a:t>Courtesy AltEstore.com</a:t>
            </a:r>
            <a:endParaRPr lang="en-CA" dirty="0"/>
          </a:p>
        </p:txBody>
      </p:sp>
    </p:spTree>
    <p:extLst>
      <p:ext uri="{BB962C8B-B14F-4D97-AF65-F5344CB8AC3E}">
        <p14:creationId xmlns:p14="http://schemas.microsoft.com/office/powerpoint/2010/main" val="361614163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using a </a:t>
            </a:r>
            <a:r>
              <a:rPr lang="en-US" sz="2800" dirty="0" err="1">
                <a:latin typeface="Arial" panose="020B0604020202020204" pitchFamily="34" charset="0"/>
                <a:ea typeface="Calibri" panose="020F0502020204030204" pitchFamily="34" charset="0"/>
                <a:cs typeface="Arial" panose="020B0604020202020204" pitchFamily="34" charset="0"/>
              </a:rPr>
              <a:t>FLEXware</a:t>
            </a:r>
            <a:r>
              <a:rPr lang="en-US" sz="2800" dirty="0">
                <a:latin typeface="Arial" panose="020B0604020202020204" pitchFamily="34" charset="0"/>
                <a:ea typeface="Calibri" panose="020F0502020204030204" pitchFamily="34" charset="0"/>
                <a:cs typeface="Arial" panose="020B0604020202020204" pitchFamily="34" charset="0"/>
              </a:rPr>
              <a:t> Mounting Plate, avoid large air gaps behind the plate.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can result in louder mechanical noise during heavy inverting or 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Mount and secure each component before attaching any wiring.</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35542666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the inverter is used with other metal chassis, make sure that all chassis are grounded appropriately. (See the grounding instructions on page 20.)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Grounding other chassis may involve metal-to-metal contact, or separate ground wires.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12396380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IMPORTANT: </a:t>
            </a:r>
          </a:p>
          <a:p>
            <a:r>
              <a:rPr lang="en-US" sz="2800" dirty="0">
                <a:latin typeface="Arial" panose="020B0604020202020204" pitchFamily="34" charset="0"/>
                <a:ea typeface="Calibri" panose="020F0502020204030204" pitchFamily="34" charset="0"/>
                <a:cs typeface="Arial" panose="020B0604020202020204" pitchFamily="34" charset="0"/>
              </a:rPr>
              <a:t>Use correct fasteners to secure the inverter to the mounting surface, regardless of the  type of surface.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OutBack Power cannot be responsible for damage to the product if it is attached with inadequate fasteners.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44777636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IMPORTANT: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B6D86045-5D46-543E-BD8B-4DFA735E0F8A}"/>
              </a:ext>
            </a:extLst>
          </p:cNvPr>
          <p:cNvPicPr>
            <a:picLocks noChangeAspect="1"/>
          </p:cNvPicPr>
          <p:nvPr/>
        </p:nvPicPr>
        <p:blipFill>
          <a:blip r:embed="rId2"/>
          <a:stretch>
            <a:fillRect/>
          </a:stretch>
        </p:blipFill>
        <p:spPr>
          <a:xfrm>
            <a:off x="2209800" y="1883568"/>
            <a:ext cx="4724400" cy="4857750"/>
          </a:xfrm>
          <a:prstGeom prst="rect">
            <a:avLst/>
          </a:prstGeom>
        </p:spPr>
      </p:pic>
    </p:spTree>
    <p:extLst>
      <p:ext uri="{BB962C8B-B14F-4D97-AF65-F5344CB8AC3E}">
        <p14:creationId xmlns:p14="http://schemas.microsoft.com/office/powerpoint/2010/main" val="235569431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Wiring </a:t>
            </a:r>
          </a:p>
          <a:p>
            <a:r>
              <a:rPr lang="en-US" sz="2800" dirty="0">
                <a:latin typeface="Arial" panose="020B0604020202020204" pitchFamily="34" charset="0"/>
                <a:ea typeface="Calibri" panose="020F0502020204030204" pitchFamily="34" charset="0"/>
                <a:cs typeface="Arial" panose="020B0604020202020204" pitchFamily="34" charset="0"/>
              </a:rPr>
              <a:t>It will be necessary to remove knockouts from the AC Plate to run wires.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 Plate has one knockout of ½” size and two knockouts of ¾” size.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Install appropriate bushings to protect the wires. </a:t>
            </a:r>
          </a:p>
          <a:p>
            <a:r>
              <a:rPr lang="en-US" sz="2800" dirty="0">
                <a:latin typeface="Arial" panose="020B0604020202020204" pitchFamily="34" charset="0"/>
                <a:ea typeface="Calibri" panose="020F0502020204030204" pitchFamily="34" charset="0"/>
                <a:cs typeface="Arial" panose="020B0604020202020204" pitchFamily="34" charset="0"/>
              </a:rPr>
              <a:t>Use copper wire only. </a:t>
            </a:r>
          </a:p>
          <a:p>
            <a:r>
              <a:rPr lang="en-US" sz="2800" dirty="0">
                <a:latin typeface="Arial" panose="020B0604020202020204" pitchFamily="34" charset="0"/>
                <a:ea typeface="Calibri" panose="020F0502020204030204" pitchFamily="34" charset="0"/>
                <a:cs typeface="Arial" panose="020B0604020202020204" pitchFamily="34" charset="0"/>
              </a:rPr>
              <a:t>Wire must be rated at 75°C or higher.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098040332"/>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Grounding:</a:t>
            </a:r>
          </a:p>
          <a:p>
            <a:r>
              <a:rPr lang="en-US" sz="2800" dirty="0">
                <a:latin typeface="Arial" panose="020B0604020202020204" pitchFamily="34" charset="0"/>
                <a:ea typeface="Calibri" panose="020F0502020204030204" pitchFamily="34" charset="0"/>
                <a:cs typeface="Arial" panose="020B0604020202020204" pitchFamily="34" charset="0"/>
              </a:rPr>
              <a:t>For safety, the neutral and ground conductors should be mechanically bonded.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OutBack Power does not bond these conductors within the inverter. </a:t>
            </a:r>
          </a:p>
          <a:p>
            <a:r>
              <a:rPr lang="en-US" sz="2800" dirty="0">
                <a:latin typeface="Arial" panose="020B0604020202020204" pitchFamily="34" charset="0"/>
                <a:ea typeface="Calibri" panose="020F0502020204030204" pitchFamily="34" charset="0"/>
                <a:cs typeface="Arial" panose="020B0604020202020204" pitchFamily="34" charset="0"/>
              </a:rPr>
              <a:t>Some codes require the bond to be made at the main panel only. </a:t>
            </a:r>
          </a:p>
          <a:p>
            <a:r>
              <a:rPr lang="en-US" sz="2800" dirty="0">
                <a:latin typeface="Arial" panose="020B0604020202020204" pitchFamily="34" charset="0"/>
                <a:ea typeface="Calibri" panose="020F0502020204030204" pitchFamily="34" charset="0"/>
                <a:cs typeface="Arial" panose="020B0604020202020204" pitchFamily="34" charset="0"/>
              </a:rPr>
              <a:t>Make sure that no more than one bond is present in the AC system at any time.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416672889"/>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Grounding: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all installations, the negative battery conductor should be bonded to the grounding system at only one point.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OutBack Power GFDI is present, it provides the bond.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81022580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Grounding:</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EDE10461-4297-C0BD-7F1F-65247F0A21CA}"/>
              </a:ext>
            </a:extLst>
          </p:cNvPr>
          <p:cNvPicPr>
            <a:picLocks noChangeAspect="1"/>
          </p:cNvPicPr>
          <p:nvPr/>
        </p:nvPicPr>
        <p:blipFill>
          <a:blip r:embed="rId2"/>
          <a:stretch>
            <a:fillRect/>
          </a:stretch>
        </p:blipFill>
        <p:spPr>
          <a:xfrm>
            <a:off x="500062" y="2524125"/>
            <a:ext cx="8143875" cy="1809750"/>
          </a:xfrm>
          <a:prstGeom prst="rect">
            <a:avLst/>
          </a:prstGeom>
        </p:spPr>
      </p:pic>
    </p:spTree>
    <p:extLst>
      <p:ext uri="{BB962C8B-B14F-4D97-AF65-F5344CB8AC3E}">
        <p14:creationId xmlns:p14="http://schemas.microsoft.com/office/powerpoint/2010/main" val="56790834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inverter’s DC ground is a box lug located next to the negative DC battery terminal. </a:t>
            </a:r>
          </a:p>
          <a:p>
            <a:r>
              <a:rPr lang="en-US" sz="2800" dirty="0">
                <a:latin typeface="Arial" panose="020B0604020202020204" pitchFamily="34" charset="0"/>
                <a:ea typeface="Calibri" panose="020F0502020204030204" pitchFamily="34" charset="0"/>
                <a:cs typeface="Arial" panose="020B0604020202020204" pitchFamily="34" charset="0"/>
              </a:rPr>
              <a:t>This lug accepts up to 1/0 AWG (70 mm² or 0.109 in²) wire. </a:t>
            </a:r>
          </a:p>
          <a:p>
            <a:r>
              <a:rPr lang="en-US" sz="2800" dirty="0">
                <a:latin typeface="Arial" panose="020B0604020202020204" pitchFamily="34" charset="0"/>
                <a:ea typeface="Calibri" panose="020F0502020204030204" pitchFamily="34" charset="0"/>
                <a:cs typeface="Arial" panose="020B0604020202020204" pitchFamily="34" charset="0"/>
              </a:rPr>
              <a:t>Local codes or regulations may require the DC ground to be run separately from the AC ground.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Also, if present, it will be necessary to remove the DC Cover or Turbo Fan before making the ground connection.</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3155964"/>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inverter’s DC ground is a box lug located next to the negative DC battery terminal.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4CF4A49E-0CFF-3A1A-6306-F30A3C89C7B4}"/>
              </a:ext>
            </a:extLst>
          </p:cNvPr>
          <p:cNvPicPr>
            <a:picLocks noChangeAspect="1"/>
          </p:cNvPicPr>
          <p:nvPr/>
        </p:nvPicPr>
        <p:blipFill>
          <a:blip r:embed="rId2"/>
          <a:stretch>
            <a:fillRect/>
          </a:stretch>
        </p:blipFill>
        <p:spPr>
          <a:xfrm>
            <a:off x="1147763" y="2168015"/>
            <a:ext cx="5881688" cy="4294696"/>
          </a:xfrm>
          <a:prstGeom prst="rect">
            <a:avLst/>
          </a:prstGeom>
        </p:spPr>
      </p:pic>
    </p:spTree>
    <p:extLst>
      <p:ext uri="{BB962C8B-B14F-4D97-AF65-F5344CB8AC3E}">
        <p14:creationId xmlns:p14="http://schemas.microsoft.com/office/powerpoint/2010/main" val="1057552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Today, three types are by far the most common, and they have different specialties: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iron phosphate (or LiFePO4 or LFP) - built for long cycle life, tolerance of deep discharging, and thermal and chemical stability for safety.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LiFePO4 cells make the best batteries for solar and other renewable energy systems.</a:t>
            </a:r>
          </a:p>
        </p:txBody>
      </p:sp>
      <p:sp>
        <p:nvSpPr>
          <p:cNvPr id="3" name="TextBox 2">
            <a:extLst>
              <a:ext uri="{FF2B5EF4-FFF2-40B4-BE49-F238E27FC236}">
                <a16:creationId xmlns:a16="http://schemas.microsoft.com/office/drawing/2014/main" id="{E7E0DFA3-6E62-EDE4-5F25-22C242D1DBF0}"/>
              </a:ext>
            </a:extLst>
          </p:cNvPr>
          <p:cNvSpPr txBox="1"/>
          <p:nvPr/>
        </p:nvSpPr>
        <p:spPr>
          <a:xfrm>
            <a:off x="6124575" y="6329868"/>
            <a:ext cx="2924175" cy="369332"/>
          </a:xfrm>
          <a:prstGeom prst="rect">
            <a:avLst/>
          </a:prstGeom>
          <a:noFill/>
        </p:spPr>
        <p:txBody>
          <a:bodyPr wrap="square" rtlCol="0">
            <a:spAutoFit/>
          </a:bodyPr>
          <a:lstStyle/>
          <a:p>
            <a:r>
              <a:rPr lang="en-US" dirty="0"/>
              <a:t>Courtesy AltEstore.com</a:t>
            </a:r>
            <a:endParaRPr lang="en-CA" dirty="0"/>
          </a:p>
        </p:txBody>
      </p:sp>
    </p:spTree>
    <p:extLst>
      <p:ext uri="{BB962C8B-B14F-4D97-AF65-F5344CB8AC3E}">
        <p14:creationId xmlns:p14="http://schemas.microsoft.com/office/powerpoint/2010/main" val="309582389"/>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DC battery wire size.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5" name="Picture 4">
            <a:extLst>
              <a:ext uri="{FF2B5EF4-FFF2-40B4-BE49-F238E27FC236}">
                <a16:creationId xmlns:a16="http://schemas.microsoft.com/office/drawing/2014/main" id="{0A436BB5-5831-A761-4B8C-D7672AB68BF6}"/>
              </a:ext>
            </a:extLst>
          </p:cNvPr>
          <p:cNvPicPr>
            <a:picLocks noChangeAspect="1"/>
          </p:cNvPicPr>
          <p:nvPr/>
        </p:nvPicPr>
        <p:blipFill>
          <a:blip r:embed="rId2"/>
          <a:stretch>
            <a:fillRect/>
          </a:stretch>
        </p:blipFill>
        <p:spPr>
          <a:xfrm>
            <a:off x="165153" y="2590799"/>
            <a:ext cx="8848725" cy="3686175"/>
          </a:xfrm>
          <a:prstGeom prst="rect">
            <a:avLst/>
          </a:prstGeom>
        </p:spPr>
      </p:pic>
      <p:sp>
        <p:nvSpPr>
          <p:cNvPr id="6" name="Rectangle 5">
            <a:extLst>
              <a:ext uri="{FF2B5EF4-FFF2-40B4-BE49-F238E27FC236}">
                <a16:creationId xmlns:a16="http://schemas.microsoft.com/office/drawing/2014/main" id="{7C9D8A72-F926-7E99-1F3E-F2211387FDB5}"/>
              </a:ext>
            </a:extLst>
          </p:cNvPr>
          <p:cNvSpPr/>
          <p:nvPr/>
        </p:nvSpPr>
        <p:spPr>
          <a:xfrm>
            <a:off x="238125" y="4648200"/>
            <a:ext cx="8620125" cy="333375"/>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1231715"/>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installing DC cables: </a:t>
            </a:r>
          </a:p>
          <a:p>
            <a:r>
              <a:rPr lang="en-US" sz="2800" dirty="0">
                <a:latin typeface="Arial" panose="020B0604020202020204" pitchFamily="34" charset="0"/>
                <a:ea typeface="Calibri" panose="020F0502020204030204" pitchFamily="34" charset="0"/>
                <a:cs typeface="Arial" panose="020B0604020202020204" pitchFamily="34" charset="0"/>
              </a:rPr>
              <a:t>Battery positive (+) and negative (–) cables should be no longer than 10 feet (3 meters) each.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helps to minimize voltage loss and other possible effects.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Turn off DC circuit breakers before proceeding.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Tie, tape, or twist cables together to reduce self-inductance.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19478584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 Install all DC cables.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install hardware in a different order from Figure 8.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cable lug should be the first item installed on the stud.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should make solid contact with the mounting surface.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75820160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Do not close the main DC disconnect until wiring is complete and the inverter system is prepared for commissioning.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2B791A26-3863-CA0C-E0FF-249B7E6F2174}"/>
              </a:ext>
            </a:extLst>
          </p:cNvPr>
          <p:cNvPicPr>
            <a:picLocks noChangeAspect="1"/>
          </p:cNvPicPr>
          <p:nvPr/>
        </p:nvPicPr>
        <p:blipFill>
          <a:blip r:embed="rId2"/>
          <a:stretch>
            <a:fillRect/>
          </a:stretch>
        </p:blipFill>
        <p:spPr>
          <a:xfrm>
            <a:off x="419100" y="2662237"/>
            <a:ext cx="8119668" cy="3481388"/>
          </a:xfrm>
          <a:prstGeom prst="rect">
            <a:avLst/>
          </a:prstGeom>
        </p:spPr>
      </p:pic>
    </p:spTree>
    <p:extLst>
      <p:ext uri="{BB962C8B-B14F-4D97-AF65-F5344CB8AC3E}">
        <p14:creationId xmlns:p14="http://schemas.microsoft.com/office/powerpoint/2010/main" val="2792834324"/>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2. Install the battery terminal covers. </a:t>
            </a:r>
          </a:p>
          <a:p>
            <a:r>
              <a:rPr lang="en-US" sz="2800" dirty="0">
                <a:latin typeface="Arial" panose="020B0604020202020204" pitchFamily="34" charset="0"/>
                <a:ea typeface="Calibri" panose="020F0502020204030204" pitchFamily="34" charset="0"/>
                <a:cs typeface="Arial" panose="020B0604020202020204" pitchFamily="34" charset="0"/>
              </a:rPr>
              <a:t>These are made of stiff plastic with a </a:t>
            </a:r>
            <a:r>
              <a:rPr lang="en-US" sz="2800" dirty="0" err="1">
                <a:latin typeface="Arial" panose="020B0604020202020204" pitchFamily="34" charset="0"/>
                <a:ea typeface="Calibri" panose="020F0502020204030204" pitchFamily="34" charset="0"/>
                <a:cs typeface="Arial" panose="020B0604020202020204" pitchFamily="34" charset="0"/>
              </a:rPr>
              <a:t>snap-on</a:t>
            </a:r>
            <a:r>
              <a:rPr lang="en-US" sz="2800" dirty="0">
                <a:latin typeface="Arial" panose="020B0604020202020204" pitchFamily="34" charset="0"/>
                <a:ea typeface="Calibri" panose="020F0502020204030204" pitchFamily="34" charset="0"/>
                <a:cs typeface="Arial" panose="020B0604020202020204" pitchFamily="34" charset="0"/>
              </a:rPr>
              <a:t> design.</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5" name="Picture 4">
            <a:extLst>
              <a:ext uri="{FF2B5EF4-FFF2-40B4-BE49-F238E27FC236}">
                <a16:creationId xmlns:a16="http://schemas.microsoft.com/office/drawing/2014/main" id="{5CCE6693-148E-EE48-4858-E666D33942EC}"/>
              </a:ext>
            </a:extLst>
          </p:cNvPr>
          <p:cNvPicPr>
            <a:picLocks noChangeAspect="1"/>
          </p:cNvPicPr>
          <p:nvPr/>
        </p:nvPicPr>
        <p:blipFill>
          <a:blip r:embed="rId2"/>
          <a:stretch>
            <a:fillRect/>
          </a:stretch>
        </p:blipFill>
        <p:spPr>
          <a:xfrm>
            <a:off x="1190624" y="2859879"/>
            <a:ext cx="6457950" cy="2124075"/>
          </a:xfrm>
          <a:prstGeom prst="rect">
            <a:avLst/>
          </a:prstGeom>
        </p:spPr>
      </p:pic>
    </p:spTree>
    <p:extLst>
      <p:ext uri="{BB962C8B-B14F-4D97-AF65-F5344CB8AC3E}">
        <p14:creationId xmlns:p14="http://schemas.microsoft.com/office/powerpoint/2010/main" val="428249041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2. Install the cover.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ACB23CA9-B8A7-C289-08CA-D500730E926C}"/>
              </a:ext>
            </a:extLst>
          </p:cNvPr>
          <p:cNvPicPr>
            <a:picLocks noChangeAspect="1"/>
          </p:cNvPicPr>
          <p:nvPr/>
        </p:nvPicPr>
        <p:blipFill>
          <a:blip r:embed="rId2"/>
          <a:stretch>
            <a:fillRect/>
          </a:stretch>
        </p:blipFill>
        <p:spPr>
          <a:xfrm>
            <a:off x="590550" y="2247114"/>
            <a:ext cx="7962900" cy="4287034"/>
          </a:xfrm>
          <a:prstGeom prst="rect">
            <a:avLst/>
          </a:prstGeom>
        </p:spPr>
      </p:pic>
    </p:spTree>
    <p:extLst>
      <p:ext uri="{BB962C8B-B14F-4D97-AF65-F5344CB8AC3E}">
        <p14:creationId xmlns:p14="http://schemas.microsoft.com/office/powerpoint/2010/main" val="381069102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 </a:t>
            </a:r>
          </a:p>
          <a:p>
            <a:r>
              <a:rPr lang="en-US" sz="2800" dirty="0">
                <a:latin typeface="Arial" panose="020B0604020202020204" pitchFamily="34" charset="0"/>
                <a:ea typeface="Calibri" panose="020F0502020204030204" pitchFamily="34" charset="0"/>
                <a:cs typeface="Arial" panose="020B0604020202020204" pitchFamily="34" charset="0"/>
              </a:rPr>
              <a:t>This wiring is from the inverter to the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load centre complete with breakers is required for each branch circuit.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neutral and ground conductors should be mechanically bonded.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Ensure there is no more than one AC neutral-ground bond at any time.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484011869"/>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 </a:t>
            </a:r>
          </a:p>
          <a:p>
            <a:r>
              <a:rPr lang="en-US" sz="2800" dirty="0">
                <a:latin typeface="Arial" panose="020B0604020202020204" pitchFamily="34" charset="0"/>
                <a:ea typeface="Calibri" panose="020F0502020204030204" pitchFamily="34" charset="0"/>
                <a:cs typeface="Arial" panose="020B0604020202020204" pitchFamily="34" charset="0"/>
              </a:rPr>
              <a:t>Local or national codes may require the bond to be made at the main panel only.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installer is responsible for providing overcurrent protection.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 input and output may need to be protected with branch-rated circuit breakers of maximum 60AAC size to meet applicable code requirements.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27132665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 </a:t>
            </a:r>
          </a:p>
          <a:p>
            <a:r>
              <a:rPr lang="en-US" sz="2800" dirty="0">
                <a:latin typeface="Arial" panose="020B0604020202020204" pitchFamily="34" charset="0"/>
                <a:ea typeface="Calibri" panose="020F0502020204030204" pitchFamily="34" charset="0"/>
                <a:cs typeface="Arial" panose="020B0604020202020204" pitchFamily="34" charset="0"/>
              </a:rPr>
              <a:t>Local or national codes may require the bond to be made at the main panel only.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installer is responsible for providing overcurrent protection.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 input and output may need to be protected with branch-rated circuit breakers of maximum 60AAC size to meet applicable code requirements.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31345593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 </a:t>
            </a:r>
          </a:p>
          <a:p>
            <a:r>
              <a:rPr lang="en-US" sz="2800" dirty="0">
                <a:latin typeface="Arial" panose="020B0604020202020204" pitchFamily="34" charset="0"/>
                <a:ea typeface="Calibri" panose="020F0502020204030204" pitchFamily="34" charset="0"/>
                <a:cs typeface="Arial" panose="020B0604020202020204" pitchFamily="34" charset="0"/>
              </a:rPr>
              <a:t>Do not install these inverters using a load center that has multiwire branch circuits.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is single phase 120V.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FXR inverter’s AC terminal block has six positions for AC wires. </a:t>
            </a:r>
          </a:p>
          <a:p>
            <a:r>
              <a:rPr lang="en-US" sz="2800" dirty="0">
                <a:latin typeface="Arial" panose="020B0604020202020204" pitchFamily="34" charset="0"/>
                <a:ea typeface="Calibri" panose="020F0502020204030204" pitchFamily="34" charset="0"/>
                <a:cs typeface="Arial" panose="020B0604020202020204" pitchFamily="34" charset="0"/>
              </a:rPr>
              <a:t>The terminals will accept conductor sizes up to #6 AWG (16 mm²) or 0.021 in².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68161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Lithium nickel manganese cobalt (NMC) - built for improved energy density(Watt-hours / weight) and low self-discharging.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NMC cells can handle higher charging rates than LiFePO4 cells, but at the risk of thermal runaway.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They are commonly used in electric vehicles and battery-powered tools.</a:t>
            </a:r>
          </a:p>
        </p:txBody>
      </p:sp>
      <p:sp>
        <p:nvSpPr>
          <p:cNvPr id="3" name="TextBox 2">
            <a:extLst>
              <a:ext uri="{FF2B5EF4-FFF2-40B4-BE49-F238E27FC236}">
                <a16:creationId xmlns:a16="http://schemas.microsoft.com/office/drawing/2014/main" id="{82598C6D-F67B-8859-ABC3-AE9959984CC4}"/>
              </a:ext>
            </a:extLst>
          </p:cNvPr>
          <p:cNvSpPr txBox="1"/>
          <p:nvPr/>
        </p:nvSpPr>
        <p:spPr>
          <a:xfrm>
            <a:off x="6124575" y="6329868"/>
            <a:ext cx="2924175" cy="369332"/>
          </a:xfrm>
          <a:prstGeom prst="rect">
            <a:avLst/>
          </a:prstGeom>
          <a:noFill/>
        </p:spPr>
        <p:txBody>
          <a:bodyPr wrap="square" rtlCol="0">
            <a:spAutoFit/>
          </a:bodyPr>
          <a:lstStyle/>
          <a:p>
            <a:r>
              <a:rPr lang="en-US" dirty="0"/>
              <a:t>Courtesy AltEstore.com</a:t>
            </a:r>
            <a:endParaRPr lang="en-CA" dirty="0"/>
          </a:p>
        </p:txBody>
      </p:sp>
    </p:spTree>
    <p:extLst>
      <p:ext uri="{BB962C8B-B14F-4D97-AF65-F5344CB8AC3E}">
        <p14:creationId xmlns:p14="http://schemas.microsoft.com/office/powerpoint/2010/main" val="1449588411"/>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 </a:t>
            </a:r>
          </a:p>
          <a:p>
            <a:r>
              <a:rPr lang="en-US" sz="2800" dirty="0">
                <a:latin typeface="Arial" panose="020B0604020202020204" pitchFamily="34" charset="0"/>
                <a:ea typeface="Calibri" panose="020F0502020204030204" pitchFamily="34" charset="0"/>
                <a:cs typeface="Arial" panose="020B0604020202020204" pitchFamily="34" charset="0"/>
              </a:rPr>
              <a:t>The AC HOT OUT terminal connects to the output load panel.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terminal can carry up to 60 amps using the inverter’s transfer relay.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Size the output wiring and protective devices according to the size of the loads and the applicable code.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8802718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a:t>
            </a:r>
          </a:p>
          <a:p>
            <a:r>
              <a:rPr lang="en-US" sz="2800" dirty="0">
                <a:latin typeface="Arial" panose="020B0604020202020204" pitchFamily="34" charset="0"/>
                <a:ea typeface="Calibri" panose="020F0502020204030204" pitchFamily="34" charset="0"/>
                <a:cs typeface="Arial" panose="020B0604020202020204" pitchFamily="34" charset="0"/>
              </a:rPr>
              <a:t> The AC HOT OUT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two NEUTRAL</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terminals are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electrically common.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80AC9796-B7D2-3797-3537-DFB7374052D7}"/>
              </a:ext>
            </a:extLst>
          </p:cNvPr>
          <p:cNvPicPr>
            <a:picLocks noChangeAspect="1"/>
          </p:cNvPicPr>
          <p:nvPr/>
        </p:nvPicPr>
        <p:blipFill>
          <a:blip r:embed="rId2"/>
          <a:stretch>
            <a:fillRect/>
          </a:stretch>
        </p:blipFill>
        <p:spPr>
          <a:xfrm>
            <a:off x="3940201" y="2776536"/>
            <a:ext cx="4067175" cy="3686175"/>
          </a:xfrm>
          <a:prstGeom prst="rect">
            <a:avLst/>
          </a:prstGeom>
        </p:spPr>
      </p:pic>
      <p:cxnSp>
        <p:nvCxnSpPr>
          <p:cNvPr id="6" name="Straight Arrow Connector 5">
            <a:extLst>
              <a:ext uri="{FF2B5EF4-FFF2-40B4-BE49-F238E27FC236}">
                <a16:creationId xmlns:a16="http://schemas.microsoft.com/office/drawing/2014/main" id="{9AF3E5F9-9CB8-0DD1-2639-0C0D2A8BF8A1}"/>
              </a:ext>
            </a:extLst>
          </p:cNvPr>
          <p:cNvCxnSpPr/>
          <p:nvPr/>
        </p:nvCxnSpPr>
        <p:spPr>
          <a:xfrm>
            <a:off x="1866900" y="2343150"/>
            <a:ext cx="2295525" cy="14192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58F56B-5F3C-3C56-73DE-4158615E3B58}"/>
              </a:ext>
            </a:extLst>
          </p:cNvPr>
          <p:cNvCxnSpPr>
            <a:cxnSpLocks/>
          </p:cNvCxnSpPr>
          <p:nvPr/>
        </p:nvCxnSpPr>
        <p:spPr>
          <a:xfrm flipV="1">
            <a:off x="3638550" y="4248150"/>
            <a:ext cx="2533650" cy="2952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2E8857-18DA-C476-FDFB-9F48BB03E8DB}"/>
              </a:ext>
            </a:extLst>
          </p:cNvPr>
          <p:cNvCxnSpPr>
            <a:cxnSpLocks/>
          </p:cNvCxnSpPr>
          <p:nvPr/>
        </p:nvCxnSpPr>
        <p:spPr>
          <a:xfrm>
            <a:off x="3638550" y="4543425"/>
            <a:ext cx="2924175" cy="8667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2813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AC wiring. </a:t>
            </a:r>
          </a:p>
          <a:p>
            <a:r>
              <a:rPr lang="en-US" sz="2800" dirty="0">
                <a:latin typeface="Arial" panose="020B0604020202020204" pitchFamily="34" charset="0"/>
                <a:ea typeface="Calibri" panose="020F0502020204030204" pitchFamily="34" charset="0"/>
                <a:cs typeface="Arial" panose="020B0604020202020204" pitchFamily="34" charset="0"/>
              </a:rPr>
              <a:t>The two NEUTRAL terminals are electrically common.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connecting to an external neutral bus, only one terminal needs to be used.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 external neutral bus is often located in the main electrical panel. </a:t>
            </a:r>
          </a:p>
          <a:p>
            <a:r>
              <a:rPr lang="en-US" sz="2800" dirty="0">
                <a:latin typeface="Arial" panose="020B0604020202020204" pitchFamily="34" charset="0"/>
                <a:ea typeface="Calibri" panose="020F0502020204030204" pitchFamily="34" charset="0"/>
                <a:cs typeface="Arial" panose="020B0604020202020204" pitchFamily="34" charset="0"/>
              </a:rPr>
              <a:t>Use the other terminal if connecting to a device that </a:t>
            </a:r>
          </a:p>
          <a:p>
            <a:r>
              <a:rPr lang="en-US" sz="2800" dirty="0">
                <a:latin typeface="Arial" panose="020B0604020202020204" pitchFamily="34" charset="0"/>
                <a:ea typeface="Calibri" panose="020F0502020204030204" pitchFamily="34" charset="0"/>
                <a:cs typeface="Arial" panose="020B0604020202020204" pitchFamily="34" charset="0"/>
              </a:rPr>
              <a:t>has its own neutral wire, such as a generator.</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4263378387"/>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ON/OFF jumper bridges two pins.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jumper parallels the two INVERTER ON/OFF terminals on the Control Wiring Terminal Block.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either connection is closed, this sets the inverter to On as long as the internal programming has not been set to Off with the system display.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is given an external OFF command in the factory. Its initial state will be Off.)</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296005689"/>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ON/OFF jumper bridges two pins.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pic>
        <p:nvPicPr>
          <p:cNvPr id="4" name="Picture 3">
            <a:extLst>
              <a:ext uri="{FF2B5EF4-FFF2-40B4-BE49-F238E27FC236}">
                <a16:creationId xmlns:a16="http://schemas.microsoft.com/office/drawing/2014/main" id="{CD62C998-5E97-94DE-B8B7-22A919DB99DE}"/>
              </a:ext>
            </a:extLst>
          </p:cNvPr>
          <p:cNvPicPr>
            <a:picLocks noChangeAspect="1"/>
          </p:cNvPicPr>
          <p:nvPr/>
        </p:nvPicPr>
        <p:blipFill>
          <a:blip r:embed="rId2"/>
          <a:stretch>
            <a:fillRect/>
          </a:stretch>
        </p:blipFill>
        <p:spPr>
          <a:xfrm>
            <a:off x="4267201" y="1666873"/>
            <a:ext cx="2619375" cy="4981575"/>
          </a:xfrm>
          <a:prstGeom prst="rect">
            <a:avLst/>
          </a:prstGeom>
        </p:spPr>
      </p:pic>
      <p:pic>
        <p:nvPicPr>
          <p:cNvPr id="6" name="Picture 5">
            <a:extLst>
              <a:ext uri="{FF2B5EF4-FFF2-40B4-BE49-F238E27FC236}">
                <a16:creationId xmlns:a16="http://schemas.microsoft.com/office/drawing/2014/main" id="{B4DFCF4D-861F-DCE3-CC08-EE54773B0050}"/>
              </a:ext>
            </a:extLst>
          </p:cNvPr>
          <p:cNvPicPr>
            <a:picLocks noChangeAspect="1"/>
          </p:cNvPicPr>
          <p:nvPr/>
        </p:nvPicPr>
        <p:blipFill>
          <a:blip r:embed="rId3"/>
          <a:stretch>
            <a:fillRect/>
          </a:stretch>
        </p:blipFill>
        <p:spPr>
          <a:xfrm>
            <a:off x="2066926" y="4257675"/>
            <a:ext cx="2200275" cy="1714500"/>
          </a:xfrm>
          <a:prstGeom prst="rect">
            <a:avLst/>
          </a:prstGeom>
        </p:spPr>
      </p:pic>
    </p:spTree>
    <p:extLst>
      <p:ext uri="{BB962C8B-B14F-4D97-AF65-F5344CB8AC3E}">
        <p14:creationId xmlns:p14="http://schemas.microsoft.com/office/powerpoint/2010/main" val="4168683491"/>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Pre-startup Procedures </a:t>
            </a:r>
          </a:p>
          <a:p>
            <a:r>
              <a:rPr lang="en-US" sz="2800" dirty="0">
                <a:latin typeface="Arial" panose="020B0604020202020204" pitchFamily="34" charset="0"/>
                <a:ea typeface="Calibri" panose="020F0502020204030204" pitchFamily="34" charset="0"/>
                <a:cs typeface="Arial" panose="020B0604020202020204" pitchFamily="34" charset="0"/>
              </a:rPr>
              <a:t>1. Ensure all DC and AC overcurrent devices are opened, disconnected, or turned off.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 Double-check all wiring connections.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 Confirm that the total load does not exceed the inverter’s rated power.</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35045277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Pre-startup Procedures </a:t>
            </a:r>
          </a:p>
          <a:p>
            <a:r>
              <a:rPr lang="en-US" sz="2800" dirty="0">
                <a:latin typeface="Arial" panose="020B0604020202020204" pitchFamily="34" charset="0"/>
                <a:ea typeface="Calibri" panose="020F0502020204030204" pitchFamily="34" charset="0"/>
                <a:cs typeface="Arial" panose="020B0604020202020204" pitchFamily="34" charset="0"/>
              </a:rPr>
              <a:t>4. Inspect the work area to ensure tools or debris have not been left inside.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 Using a high-resolution digital voltmeter (DVM), verify battery voltage. </a:t>
            </a:r>
          </a:p>
          <a:p>
            <a:pPr lvl="1"/>
            <a:r>
              <a:rPr lang="en-US" sz="2800" dirty="0">
                <a:latin typeface="Arial" panose="020B0604020202020204" pitchFamily="34" charset="0"/>
                <a:ea typeface="Calibri" panose="020F0502020204030204" pitchFamily="34" charset="0"/>
                <a:cs typeface="Arial" panose="020B0604020202020204" pitchFamily="34" charset="0"/>
              </a:rPr>
              <a:t>Confirm the voltage is correct for the inverter model. Confirm the polarity.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 Connect the system display, if present.</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117704323"/>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start a single-inverter system: </a:t>
            </a:r>
          </a:p>
          <a:p>
            <a:r>
              <a:rPr lang="en-US" sz="2800" dirty="0">
                <a:latin typeface="Arial" panose="020B0604020202020204" pitchFamily="34" charset="0"/>
                <a:ea typeface="Calibri" panose="020F0502020204030204" pitchFamily="34" charset="0"/>
                <a:cs typeface="Arial" panose="020B0604020202020204" pitchFamily="34" charset="0"/>
              </a:rPr>
              <a:t>1. Close the main DC circuit breakers from the battery bank to the inverter. </a:t>
            </a:r>
          </a:p>
          <a:p>
            <a:r>
              <a:rPr lang="en-US" sz="2800" dirty="0">
                <a:latin typeface="Arial" panose="020B0604020202020204" pitchFamily="34" charset="0"/>
                <a:ea typeface="Calibri" panose="020F0502020204030204" pitchFamily="34" charset="0"/>
                <a:cs typeface="Arial" panose="020B0604020202020204" pitchFamily="34" charset="0"/>
              </a:rPr>
              <a:t>Confirm that the system display is operational, if present.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 If a system display is present, perform all programming for all functions. </a:t>
            </a:r>
          </a:p>
          <a:p>
            <a:r>
              <a:rPr lang="en-US" sz="2800" dirty="0">
                <a:latin typeface="Arial" panose="020B0604020202020204" pitchFamily="34" charset="0"/>
                <a:ea typeface="Calibri" panose="020F0502020204030204" pitchFamily="34" charset="0"/>
                <a:cs typeface="Arial" panose="020B0604020202020204" pitchFamily="34" charset="0"/>
              </a:rPr>
              <a:t>These functions may include AC input modes, AC output voltage, input current limits, battery charging, generator starting, and others.</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86725981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3. Turn on the inverter using the system display (or external switch, if installed).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inverter’s default condition is Off. </a:t>
            </a:r>
          </a:p>
          <a:p>
            <a:r>
              <a:rPr lang="en-US" sz="2800" dirty="0">
                <a:latin typeface="Arial" panose="020B0604020202020204" pitchFamily="34" charset="0"/>
                <a:ea typeface="Calibri" panose="020F0502020204030204" pitchFamily="34" charset="0"/>
                <a:cs typeface="Arial" panose="020B0604020202020204" pitchFamily="34" charset="0"/>
              </a:rPr>
              <a:t>Do not turn on any AC circuit breakers at this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4. Using a high-resolution , verify 120 Vac (or appropriate voltage) between the AC HOT OUT and AC NEUTRAL OUT terminals. (See Figure 35.)</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94367770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is working correctly if the AC output reads within 10% of 120 Vac or the programmed output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 Proceed past the items below to Step 6 on the next page.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2638388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Lithium cobalt oxide (or LiCoO2 or LCO) - built for extreme energy density, but relatively short-lived and also prone to thermal runaway - sometimes to dangerous levels.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LCO cells’ best and most common application is in portable devices like phones and laptops.</a:t>
            </a:r>
          </a:p>
        </p:txBody>
      </p:sp>
      <p:sp>
        <p:nvSpPr>
          <p:cNvPr id="3" name="TextBox 2">
            <a:extLst>
              <a:ext uri="{FF2B5EF4-FFF2-40B4-BE49-F238E27FC236}">
                <a16:creationId xmlns:a16="http://schemas.microsoft.com/office/drawing/2014/main" id="{D3678567-59A0-5CA0-0808-41B84551F54C}"/>
              </a:ext>
            </a:extLst>
          </p:cNvPr>
          <p:cNvSpPr txBox="1"/>
          <p:nvPr/>
        </p:nvSpPr>
        <p:spPr>
          <a:xfrm>
            <a:off x="6124575" y="6329868"/>
            <a:ext cx="2924175" cy="369332"/>
          </a:xfrm>
          <a:prstGeom prst="rect">
            <a:avLst/>
          </a:prstGeom>
          <a:noFill/>
        </p:spPr>
        <p:txBody>
          <a:bodyPr wrap="square" rtlCol="0">
            <a:spAutoFit/>
          </a:bodyPr>
          <a:lstStyle/>
          <a:p>
            <a:r>
              <a:rPr lang="en-US" dirty="0"/>
              <a:t>Courtesy AltEstore.com</a:t>
            </a:r>
            <a:endParaRPr lang="en-CA" dirty="0"/>
          </a:p>
        </p:txBody>
      </p:sp>
    </p:spTree>
    <p:extLst>
      <p:ext uri="{BB962C8B-B14F-4D97-AF65-F5344CB8AC3E}">
        <p14:creationId xmlns:p14="http://schemas.microsoft.com/office/powerpoint/2010/main" val="284950551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Close the AC output circuit breakers.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 not connect an AC input source or close any AC input circuits.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7. Use a high-resolution voltmeter to verify correct voltage at the AC load panel.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8. Connect a small AC load and test for proper functionality</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29100457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9. Compare the voltmeter’s readings with the system display meter readings.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necessary, the system display’s readings can be calibrated to match the voltmeter more accurately.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Calibrated settings include AC input voltage, AC output voltage, and battery voltage</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273922981"/>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Powering Down </a:t>
            </a:r>
          </a:p>
          <a:p>
            <a:r>
              <a:rPr lang="en-US" sz="2800" dirty="0">
                <a:latin typeface="Arial" panose="020B0604020202020204" pitchFamily="34" charset="0"/>
                <a:ea typeface="Calibri" panose="020F0502020204030204" pitchFamily="34" charset="0"/>
                <a:cs typeface="Arial" panose="020B0604020202020204" pitchFamily="34" charset="0"/>
              </a:rPr>
              <a:t>These steps will completely isolate the inverter. </a:t>
            </a:r>
          </a:p>
          <a:p>
            <a:r>
              <a:rPr lang="en-US" sz="2800" dirty="0">
                <a:latin typeface="Arial" panose="020B0604020202020204" pitchFamily="34" charset="0"/>
                <a:ea typeface="Calibri" panose="020F0502020204030204" pitchFamily="34" charset="0"/>
                <a:cs typeface="Arial" panose="020B0604020202020204" pitchFamily="34" charset="0"/>
              </a:rPr>
              <a:t>To remove power from the system: </a:t>
            </a:r>
          </a:p>
          <a:p>
            <a:r>
              <a:rPr lang="en-US" sz="2800" dirty="0">
                <a:latin typeface="Arial" panose="020B0604020202020204" pitchFamily="34" charset="0"/>
                <a:ea typeface="Calibri" panose="020F0502020204030204" pitchFamily="34" charset="0"/>
                <a:cs typeface="Arial" panose="020B0604020202020204" pitchFamily="34" charset="0"/>
              </a:rPr>
              <a:t>1. Turn off all load circuits and AC input sources.</a:t>
            </a:r>
          </a:p>
          <a:p>
            <a:r>
              <a:rPr lang="en-US" sz="2800" dirty="0">
                <a:latin typeface="Arial" panose="020B0604020202020204" pitchFamily="34" charset="0"/>
                <a:ea typeface="Calibri" panose="020F0502020204030204" pitchFamily="34" charset="0"/>
                <a:cs typeface="Arial" panose="020B0604020202020204" pitchFamily="34" charset="0"/>
              </a:rPr>
              <a:t>2. Turn off all renewable energy circuits.</a:t>
            </a:r>
          </a:p>
          <a:p>
            <a:r>
              <a:rPr lang="en-US" sz="2800" dirty="0">
                <a:latin typeface="Arial" panose="020B0604020202020204" pitchFamily="34" charset="0"/>
                <a:ea typeface="Calibri" panose="020F0502020204030204" pitchFamily="34" charset="0"/>
                <a:cs typeface="Arial" panose="020B0604020202020204" pitchFamily="34" charset="0"/>
              </a:rPr>
              <a:t>3. Turn each inverter Off using the system display or external switch.</a:t>
            </a:r>
          </a:p>
          <a:p>
            <a:r>
              <a:rPr lang="en-US" sz="2800" dirty="0">
                <a:latin typeface="Arial" panose="020B0604020202020204" pitchFamily="34" charset="0"/>
                <a:ea typeface="Calibri" panose="020F0502020204030204" pitchFamily="34" charset="0"/>
                <a:cs typeface="Arial" panose="020B0604020202020204" pitchFamily="34" charset="0"/>
              </a:rPr>
              <a:t>4. Turn off the main DC overcurrent devices for each inverter</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339432720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FXR inverter requires almost no regular maintenance. However,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Power recommends the following items on a periodic basis:</a:t>
            </a:r>
          </a:p>
          <a:p>
            <a:r>
              <a:rPr lang="en-US" sz="2800" dirty="0">
                <a:latin typeface="Arial" panose="020B0604020202020204" pitchFamily="34" charset="0"/>
                <a:ea typeface="Calibri" panose="020F0502020204030204" pitchFamily="34" charset="0"/>
                <a:cs typeface="Arial" panose="020B0604020202020204" pitchFamily="34" charset="0"/>
              </a:rPr>
              <a:t> </a:t>
            </a:r>
          </a:p>
          <a:p>
            <a:r>
              <a:rPr lang="en-US" sz="2800" dirty="0">
                <a:latin typeface="Arial" panose="020B0604020202020204" pitchFamily="34" charset="0"/>
                <a:ea typeface="Calibri" panose="020F0502020204030204" pitchFamily="34" charset="0"/>
                <a:cs typeface="Arial" panose="020B0604020202020204" pitchFamily="34" charset="0"/>
              </a:rPr>
              <a:t>Check all electrical connections periodically for tightness using the torque values from pages 20 </a:t>
            </a:r>
          </a:p>
          <a:p>
            <a:r>
              <a:rPr lang="en-US" sz="2800" dirty="0">
                <a:latin typeface="Arial" panose="020B0604020202020204" pitchFamily="34" charset="0"/>
                <a:ea typeface="Calibri" panose="020F0502020204030204" pitchFamily="34" charset="0"/>
                <a:cs typeface="Arial" panose="020B0604020202020204" pitchFamily="34" charset="0"/>
              </a:rPr>
              <a:t>through 22 of the installation manual.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Check the batteries according to the recommendations and schedule provided by the battery manufacturer.</a:t>
            </a:r>
          </a:p>
        </p:txBody>
      </p:sp>
      <p:sp>
        <p:nvSpPr>
          <p:cNvPr id="10" name="TextBox 9">
            <a:extLst>
              <a:ext uri="{FF2B5EF4-FFF2-40B4-BE49-F238E27FC236}">
                <a16:creationId xmlns:a16="http://schemas.microsoft.com/office/drawing/2014/main" id="{194B759A-94D2-CBA7-B9E6-B345E347E4CB}"/>
              </a:ext>
            </a:extLst>
          </p:cNvPr>
          <p:cNvSpPr txBox="1"/>
          <p:nvPr/>
        </p:nvSpPr>
        <p:spPr>
          <a:xfrm>
            <a:off x="7191376" y="6462711"/>
            <a:ext cx="1952624" cy="371475"/>
          </a:xfrm>
          <a:prstGeom prst="rect">
            <a:avLst/>
          </a:prstGeom>
          <a:noFill/>
        </p:spPr>
        <p:txBody>
          <a:bodyPr wrap="square" rtlCol="0">
            <a:spAutoFit/>
          </a:bodyPr>
          <a:lstStyle/>
          <a:p>
            <a:r>
              <a:rPr lang="en-US" dirty="0"/>
              <a:t>Courtesy OutBack</a:t>
            </a:r>
            <a:endParaRPr lang="en-CA" dirty="0"/>
          </a:p>
        </p:txBody>
      </p:sp>
    </p:spTree>
    <p:extLst>
      <p:ext uri="{BB962C8B-B14F-4D97-AF65-F5344CB8AC3E}">
        <p14:creationId xmlns:p14="http://schemas.microsoft.com/office/powerpoint/2010/main" val="1268475771"/>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the available equipment in the campus lab the stand-alone example first used will be applied to this equipment.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batteries are the DC105 AGM 12Volt.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batteries need to be charged properly to have them last.</a:t>
            </a:r>
          </a:p>
        </p:txBody>
      </p:sp>
    </p:spTree>
    <p:extLst>
      <p:ext uri="{BB962C8B-B14F-4D97-AF65-F5344CB8AC3E}">
        <p14:creationId xmlns:p14="http://schemas.microsoft.com/office/powerpoint/2010/main" val="72550764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first step is to calculate the required PV modules to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By calculating this the assumption is that the loads will be supplied with enough energy to keep them working year-round.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example for the AC – DC mixed loads will be used for this.</a:t>
            </a:r>
          </a:p>
        </p:txBody>
      </p:sp>
    </p:spTree>
    <p:extLst>
      <p:ext uri="{BB962C8B-B14F-4D97-AF65-F5344CB8AC3E}">
        <p14:creationId xmlns:p14="http://schemas.microsoft.com/office/powerpoint/2010/main" val="169572911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PV module on the solar trainer:</a:t>
            </a:r>
          </a:p>
          <a:p>
            <a:r>
              <a:rPr lang="en-US" sz="2800" dirty="0">
                <a:latin typeface="Arial" panose="020B0604020202020204" pitchFamily="34" charset="0"/>
                <a:ea typeface="Calibri" panose="020F0502020204030204" pitchFamily="34" charset="0"/>
                <a:cs typeface="Arial" panose="020B0604020202020204" pitchFamily="34" charset="0"/>
              </a:rPr>
              <a:t>The Q.PEAK 395W panel has the following specifications.</a:t>
            </a:r>
          </a:p>
          <a:p>
            <a:r>
              <a:rPr lang="en-US" sz="2800" dirty="0">
                <a:latin typeface="Arial" panose="020B0604020202020204" pitchFamily="34" charset="0"/>
                <a:ea typeface="Calibri" panose="020F0502020204030204" pitchFamily="34" charset="0"/>
                <a:cs typeface="Arial" panose="020B0604020202020204" pitchFamily="34" charset="0"/>
              </a:rPr>
              <a:t>395W at 1000W/M</a:t>
            </a:r>
            <a:r>
              <a:rPr lang="en-US" sz="2800" baseline="30000" dirty="0">
                <a:latin typeface="Arial" panose="020B0604020202020204" pitchFamily="34" charset="0"/>
                <a:ea typeface="Calibri" panose="020F0502020204030204" pitchFamily="34" charset="0"/>
                <a:cs typeface="Arial" panose="020B0604020202020204" pitchFamily="34" charset="0"/>
              </a:rPr>
              <a:t>2</a:t>
            </a:r>
          </a:p>
          <a:p>
            <a:r>
              <a:rPr lang="en-US" sz="2800" dirty="0">
                <a:latin typeface="Arial" panose="020B0604020202020204" pitchFamily="34" charset="0"/>
                <a:ea typeface="Calibri" panose="020F0502020204030204" pitchFamily="34" charset="0"/>
                <a:cs typeface="Arial" panose="020B0604020202020204" pitchFamily="34" charset="0"/>
              </a:rPr>
              <a:t>10.71A at Imp per panel at 1000W/M</a:t>
            </a:r>
            <a:r>
              <a:rPr lang="en-US" sz="2800" baseline="30000" dirty="0">
                <a:latin typeface="Arial" panose="020B0604020202020204" pitchFamily="34" charset="0"/>
                <a:ea typeface="Calibri" panose="020F0502020204030204" pitchFamily="34" charset="0"/>
                <a:cs typeface="Arial" panose="020B0604020202020204" pitchFamily="34" charset="0"/>
              </a:rPr>
              <a:t>2</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D0EE8C-F6FB-067E-15B8-0CA0F4CE1839}"/>
              </a:ext>
            </a:extLst>
          </p:cNvPr>
          <p:cNvPicPr>
            <a:picLocks noChangeAspect="1"/>
          </p:cNvPicPr>
          <p:nvPr/>
        </p:nvPicPr>
        <p:blipFill>
          <a:blip r:embed="rId2"/>
          <a:stretch>
            <a:fillRect/>
          </a:stretch>
        </p:blipFill>
        <p:spPr>
          <a:xfrm>
            <a:off x="130240" y="3790951"/>
            <a:ext cx="8755644" cy="2445542"/>
          </a:xfrm>
          <a:prstGeom prst="rect">
            <a:avLst/>
          </a:prstGeom>
        </p:spPr>
      </p:pic>
    </p:spTree>
    <p:extLst>
      <p:ext uri="{BB962C8B-B14F-4D97-AF65-F5344CB8AC3E}">
        <p14:creationId xmlns:p14="http://schemas.microsoft.com/office/powerpoint/2010/main" val="2174036207"/>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two choices for charge controllers on the solar trainers are: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EPEVER MPPT XTRA3215N that can charge at 30A.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ProStart PWM PS 30M that can charge at 30A.</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0655020"/>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MPPT charge controller can take all of the Wattage of the PV module at approximately 95% efficiency.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PWM can only take the Imp current at the charging voltage at approximately 75-80% efficiency.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37962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MPPT charge controller will deliver: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Bulk Voltage is 14.5V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Efficiency of charge controller is 95% maximum.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.95 x 395W / 14.5V = 25.9A charging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9130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Common battery terms no matter which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Deep Discharge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Are designed for the prolonged, repeated, and deep charging/discharging cycles needed to store and distribute energy generated by intermittent renewable sources like solar panels.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3911156"/>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PWM charge controller will deliver: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Bulk Voltage is 14.5V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Efficiency of charge controller is 80% maximum.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Imp = 10.71A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.8 x 10.71A = 8.6A charging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138347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battery at the campus is the FULLRIVER DC105 AGM 12Volt Lead acid.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Ah or C-rate for 100 hours is 115Ah from the supplied cutsheet for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Charged based on the C-20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46598C-B8C5-35FD-5CF5-BDDC5F87F78C}"/>
              </a:ext>
            </a:extLst>
          </p:cNvPr>
          <p:cNvPicPr>
            <a:picLocks noChangeAspect="1"/>
          </p:cNvPicPr>
          <p:nvPr/>
        </p:nvPicPr>
        <p:blipFill>
          <a:blip r:embed="rId2"/>
          <a:stretch>
            <a:fillRect/>
          </a:stretch>
        </p:blipFill>
        <p:spPr>
          <a:xfrm>
            <a:off x="919162" y="3757612"/>
            <a:ext cx="6580886" cy="1662113"/>
          </a:xfrm>
          <a:prstGeom prst="rect">
            <a:avLst/>
          </a:prstGeom>
        </p:spPr>
      </p:pic>
    </p:spTree>
    <p:extLst>
      <p:ext uri="{BB962C8B-B14F-4D97-AF65-F5344CB8AC3E}">
        <p14:creationId xmlns:p14="http://schemas.microsoft.com/office/powerpoint/2010/main" val="3463738256"/>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on the solar trainer is the </a:t>
            </a:r>
            <a:r>
              <a:rPr lang="en-US" sz="2800" dirty="0" err="1">
                <a:latin typeface="Arial" panose="020B0604020202020204" pitchFamily="34" charset="0"/>
                <a:ea typeface="Calibri" panose="020F0502020204030204" pitchFamily="34" charset="0"/>
                <a:cs typeface="Arial" panose="020B0604020202020204" pitchFamily="34" charset="0"/>
              </a:rPr>
              <a:t>Samlex</a:t>
            </a:r>
            <a:r>
              <a:rPr lang="en-US" sz="2800" dirty="0">
                <a:latin typeface="Arial" panose="020B0604020202020204" pitchFamily="34" charset="0"/>
                <a:ea typeface="Calibri" panose="020F0502020204030204" pitchFamily="34" charset="0"/>
                <a:cs typeface="Arial" panose="020B0604020202020204" pitchFamily="34" charset="0"/>
              </a:rPr>
              <a:t> 600W at 12Vdc input.</a:t>
            </a:r>
          </a:p>
          <a:p>
            <a:r>
              <a:rPr lang="en-US" sz="2800" dirty="0">
                <a:latin typeface="Arial" panose="020B0604020202020204" pitchFamily="34" charset="0"/>
                <a:ea typeface="Calibri" panose="020F0502020204030204" pitchFamily="34" charset="0"/>
                <a:cs typeface="Arial" panose="020B0604020202020204" pitchFamily="34" charset="0"/>
              </a:rPr>
              <a:t>85% efficient.</a:t>
            </a:r>
          </a:p>
          <a:p>
            <a:r>
              <a:rPr lang="en-US" sz="2800" dirty="0">
                <a:latin typeface="Arial" panose="020B0604020202020204" pitchFamily="34" charset="0"/>
                <a:ea typeface="Calibri" panose="020F0502020204030204" pitchFamily="34" charset="0"/>
                <a:cs typeface="Arial" panose="020B0604020202020204" pitchFamily="34" charset="0"/>
              </a:rPr>
              <a:t>600mA no-load input.</a:t>
            </a:r>
          </a:p>
        </p:txBody>
      </p:sp>
      <p:pic>
        <p:nvPicPr>
          <p:cNvPr id="4" name="Picture 3">
            <a:extLst>
              <a:ext uri="{FF2B5EF4-FFF2-40B4-BE49-F238E27FC236}">
                <a16:creationId xmlns:a16="http://schemas.microsoft.com/office/drawing/2014/main" id="{383DA329-204C-856E-742B-9015B9169EEA}"/>
              </a:ext>
            </a:extLst>
          </p:cNvPr>
          <p:cNvPicPr>
            <a:picLocks noChangeAspect="1"/>
          </p:cNvPicPr>
          <p:nvPr/>
        </p:nvPicPr>
        <p:blipFill>
          <a:blip r:embed="rId2"/>
          <a:stretch>
            <a:fillRect/>
          </a:stretch>
        </p:blipFill>
        <p:spPr>
          <a:xfrm>
            <a:off x="148589" y="4757736"/>
            <a:ext cx="7829550" cy="2019300"/>
          </a:xfrm>
          <a:prstGeom prst="rect">
            <a:avLst/>
          </a:prstGeom>
        </p:spPr>
      </p:pic>
      <p:pic>
        <p:nvPicPr>
          <p:cNvPr id="8" name="Picture 7">
            <a:extLst>
              <a:ext uri="{FF2B5EF4-FFF2-40B4-BE49-F238E27FC236}">
                <a16:creationId xmlns:a16="http://schemas.microsoft.com/office/drawing/2014/main" id="{F495A395-8F1F-E895-F187-1E2A104F3128}"/>
              </a:ext>
            </a:extLst>
          </p:cNvPr>
          <p:cNvPicPr>
            <a:picLocks noChangeAspect="1"/>
          </p:cNvPicPr>
          <p:nvPr/>
        </p:nvPicPr>
        <p:blipFill>
          <a:blip r:embed="rId3"/>
          <a:stretch>
            <a:fillRect/>
          </a:stretch>
        </p:blipFill>
        <p:spPr>
          <a:xfrm>
            <a:off x="148589" y="3602830"/>
            <a:ext cx="6810375" cy="962025"/>
          </a:xfrm>
          <a:prstGeom prst="rect">
            <a:avLst/>
          </a:prstGeom>
        </p:spPr>
      </p:pic>
      <p:pic>
        <p:nvPicPr>
          <p:cNvPr id="6" name="Picture 5">
            <a:extLst>
              <a:ext uri="{FF2B5EF4-FFF2-40B4-BE49-F238E27FC236}">
                <a16:creationId xmlns:a16="http://schemas.microsoft.com/office/drawing/2014/main" id="{C02F479F-43E3-3B8D-7BA3-56C0186D99AB}"/>
              </a:ext>
            </a:extLst>
          </p:cNvPr>
          <p:cNvPicPr>
            <a:picLocks noChangeAspect="1"/>
          </p:cNvPicPr>
          <p:nvPr/>
        </p:nvPicPr>
        <p:blipFill>
          <a:blip r:embed="rId4"/>
          <a:stretch>
            <a:fillRect/>
          </a:stretch>
        </p:blipFill>
        <p:spPr>
          <a:xfrm>
            <a:off x="6000191" y="1706984"/>
            <a:ext cx="3136188" cy="2214933"/>
          </a:xfrm>
          <a:prstGeom prst="rect">
            <a:avLst/>
          </a:prstGeom>
        </p:spPr>
      </p:pic>
    </p:spTree>
    <p:extLst>
      <p:ext uri="{BB962C8B-B14F-4D97-AF65-F5344CB8AC3E}">
        <p14:creationId xmlns:p14="http://schemas.microsoft.com/office/powerpoint/2010/main" val="3384120986"/>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loads are divided into AC and DC loads.</a:t>
            </a:r>
          </a:p>
          <a:p>
            <a:r>
              <a:rPr lang="en-US" sz="2800" dirty="0">
                <a:latin typeface="Arial" panose="020B0604020202020204" pitchFamily="34" charset="0"/>
                <a:ea typeface="Calibri" panose="020F0502020204030204" pitchFamily="34" charset="0"/>
                <a:cs typeface="Arial" panose="020B0604020202020204" pitchFamily="34" charset="0"/>
              </a:rPr>
              <a:t>Same loads used in earlier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 Wattage is 7.2W from the 600mA no-load draw.</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2DCA493F-EBFF-639B-63A2-251A336BA5A8}"/>
              </a:ext>
            </a:extLst>
          </p:cNvPr>
          <p:cNvGraphicFramePr>
            <a:graphicFrameLocks noGrp="1"/>
          </p:cNvGraphicFramePr>
          <p:nvPr>
            <p:extLst>
              <p:ext uri="{D42A27DB-BD31-4B8C-83A1-F6EECF244321}">
                <p14:modId xmlns:p14="http://schemas.microsoft.com/office/powerpoint/2010/main" val="412259848"/>
              </p:ext>
            </p:extLst>
          </p:nvPr>
        </p:nvGraphicFramePr>
        <p:xfrm>
          <a:off x="69849" y="2597150"/>
          <a:ext cx="4349750" cy="3002915"/>
        </p:xfrm>
        <a:graphic>
          <a:graphicData uri="http://schemas.openxmlformats.org/drawingml/2006/table">
            <a:tbl>
              <a:tblPr>
                <a:tableStyleId>{5C22544A-7EE6-4342-B048-85BDC9FD1C3A}</a:tableStyleId>
              </a:tblPr>
              <a:tblGrid>
                <a:gridCol w="1203488">
                  <a:extLst>
                    <a:ext uri="{9D8B030D-6E8A-4147-A177-3AD203B41FA5}">
                      <a16:colId xmlns:a16="http://schemas.microsoft.com/office/drawing/2014/main" val="2101170444"/>
                    </a:ext>
                  </a:extLst>
                </a:gridCol>
                <a:gridCol w="550166">
                  <a:extLst>
                    <a:ext uri="{9D8B030D-6E8A-4147-A177-3AD203B41FA5}">
                      <a16:colId xmlns:a16="http://schemas.microsoft.com/office/drawing/2014/main" val="891463635"/>
                    </a:ext>
                  </a:extLst>
                </a:gridCol>
                <a:gridCol w="1289452">
                  <a:extLst>
                    <a:ext uri="{9D8B030D-6E8A-4147-A177-3AD203B41FA5}">
                      <a16:colId xmlns:a16="http://schemas.microsoft.com/office/drawing/2014/main" val="2706732192"/>
                    </a:ext>
                  </a:extLst>
                </a:gridCol>
                <a:gridCol w="1306644">
                  <a:extLst>
                    <a:ext uri="{9D8B030D-6E8A-4147-A177-3AD203B41FA5}">
                      <a16:colId xmlns:a16="http://schemas.microsoft.com/office/drawing/2014/main" val="2657068225"/>
                    </a:ext>
                  </a:extLst>
                </a:gridCol>
              </a:tblGrid>
              <a:tr h="278765">
                <a:tc>
                  <a:txBody>
                    <a:bodyPr/>
                    <a:lstStyle/>
                    <a:p>
                      <a:pPr algn="ctr" fontAlgn="b"/>
                      <a:r>
                        <a:rPr lang="en-CA" sz="1600" u="none" strike="noStrike" dirty="0">
                          <a:effectLst/>
                        </a:rPr>
                        <a:t>AC only loads</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Watts</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Hours per day</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Ahrs=AxHrs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0988573"/>
                  </a:ext>
                </a:extLst>
              </a:tr>
              <a:tr h="278765">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A=Watts / Volts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2422693"/>
                  </a:ext>
                </a:extLst>
              </a:tr>
              <a:tr h="278765">
                <a:tc>
                  <a:txBody>
                    <a:bodyPr/>
                    <a:lstStyle/>
                    <a:p>
                      <a:pPr algn="ctr" fontAlgn="b"/>
                      <a:r>
                        <a:rPr lang="en-CA" sz="1600" u="none" strike="noStrike" dirty="0">
                          <a:effectLst/>
                        </a:rPr>
                        <a:t>Light</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0.00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19847380"/>
                  </a:ext>
                </a:extLst>
              </a:tr>
              <a:tr h="278765">
                <a:tc>
                  <a:txBody>
                    <a:bodyPr/>
                    <a:lstStyle/>
                    <a:p>
                      <a:pPr algn="ctr" fontAlgn="b"/>
                      <a:r>
                        <a:rPr lang="en-CA" sz="1600" u="none" strike="noStrike">
                          <a:effectLst/>
                        </a:rPr>
                        <a:t>TV</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75</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2</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12.50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68489507"/>
                  </a:ext>
                </a:extLst>
              </a:tr>
              <a:tr h="278765">
                <a:tc>
                  <a:txBody>
                    <a:bodyPr/>
                    <a:lstStyle/>
                    <a:p>
                      <a:pPr algn="ctr" fontAlgn="b"/>
                      <a:r>
                        <a:rPr lang="en-CA" sz="1600" u="none" strike="noStrike">
                          <a:effectLst/>
                        </a:rPr>
                        <a:t>Radio</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0.00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65579843"/>
                  </a:ext>
                </a:extLst>
              </a:tr>
              <a:tr h="278765">
                <a:tc>
                  <a:txBody>
                    <a:bodyPr/>
                    <a:lstStyle/>
                    <a:p>
                      <a:pPr algn="ctr" fontAlgn="b"/>
                      <a:r>
                        <a:rPr lang="en-CA" sz="1600" u="none" strike="noStrike">
                          <a:effectLst/>
                        </a:rPr>
                        <a:t>Router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16</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13.33</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61028095"/>
                  </a:ext>
                </a:extLst>
              </a:tr>
              <a:tr h="278765">
                <a:tc>
                  <a:txBody>
                    <a:bodyPr/>
                    <a:lstStyle/>
                    <a:p>
                      <a:pPr algn="ctr" fontAlgn="b"/>
                      <a:r>
                        <a:rPr lang="en-CA" sz="1600" u="none" strike="noStrike">
                          <a:effectLst/>
                        </a:rPr>
                        <a:t>Computer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75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6.25</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08584621"/>
                  </a:ext>
                </a:extLst>
              </a:tr>
              <a:tr h="278765">
                <a:tc>
                  <a:txBody>
                    <a:bodyPr/>
                    <a:lstStyle/>
                    <a:p>
                      <a:pPr algn="ctr" fontAlgn="b"/>
                      <a:r>
                        <a:rPr lang="en-CA" sz="1600" u="none" strike="noStrike">
                          <a:effectLst/>
                        </a:rPr>
                        <a:t>Fridge</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8.33</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92131453"/>
                  </a:ext>
                </a:extLst>
              </a:tr>
              <a:tr h="278765">
                <a:tc>
                  <a:txBody>
                    <a:bodyPr/>
                    <a:lstStyle/>
                    <a:p>
                      <a:pPr algn="ctr" fontAlgn="b"/>
                      <a:r>
                        <a:rPr lang="en-CA" sz="1600" u="none" strike="noStrike">
                          <a:effectLst/>
                        </a:rPr>
                        <a:t>Water Pump</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0.00</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0774908"/>
                  </a:ext>
                </a:extLst>
              </a:tr>
              <a:tr h="278765">
                <a:tc>
                  <a:txBody>
                    <a:bodyPr/>
                    <a:lstStyle/>
                    <a:p>
                      <a:pPr algn="ctr" fontAlgn="b"/>
                      <a:r>
                        <a:rPr lang="en-CA" sz="1600" u="none" strike="noStrike">
                          <a:effectLst/>
                        </a:rPr>
                        <a:t>Inverter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2857360"/>
                  </a:ext>
                </a:extLst>
              </a:tr>
            </a:tbl>
          </a:graphicData>
        </a:graphic>
      </p:graphicFrame>
      <p:graphicFrame>
        <p:nvGraphicFramePr>
          <p:cNvPr id="4" name="Table 3">
            <a:extLst>
              <a:ext uri="{FF2B5EF4-FFF2-40B4-BE49-F238E27FC236}">
                <a16:creationId xmlns:a16="http://schemas.microsoft.com/office/drawing/2014/main" id="{4A8DD879-2434-6929-8BF0-22B1D4C082E3}"/>
              </a:ext>
            </a:extLst>
          </p:cNvPr>
          <p:cNvGraphicFramePr>
            <a:graphicFrameLocks noGrp="1"/>
          </p:cNvGraphicFramePr>
          <p:nvPr>
            <p:extLst>
              <p:ext uri="{D42A27DB-BD31-4B8C-83A1-F6EECF244321}">
                <p14:modId xmlns:p14="http://schemas.microsoft.com/office/powerpoint/2010/main" val="1221577889"/>
              </p:ext>
            </p:extLst>
          </p:nvPr>
        </p:nvGraphicFramePr>
        <p:xfrm>
          <a:off x="4419599" y="2597150"/>
          <a:ext cx="4495800" cy="3002910"/>
        </p:xfrm>
        <a:graphic>
          <a:graphicData uri="http://schemas.openxmlformats.org/drawingml/2006/table">
            <a:tbl>
              <a:tblPr>
                <a:tableStyleId>{5C22544A-7EE6-4342-B048-85BDC9FD1C3A}</a:tableStyleId>
              </a:tblPr>
              <a:tblGrid>
                <a:gridCol w="1221082">
                  <a:extLst>
                    <a:ext uri="{9D8B030D-6E8A-4147-A177-3AD203B41FA5}">
                      <a16:colId xmlns:a16="http://schemas.microsoft.com/office/drawing/2014/main" val="3421096432"/>
                    </a:ext>
                  </a:extLst>
                </a:gridCol>
                <a:gridCol w="592039">
                  <a:extLst>
                    <a:ext uri="{9D8B030D-6E8A-4147-A177-3AD203B41FA5}">
                      <a16:colId xmlns:a16="http://schemas.microsoft.com/office/drawing/2014/main" val="169208760"/>
                    </a:ext>
                  </a:extLst>
                </a:gridCol>
                <a:gridCol w="1276585">
                  <a:extLst>
                    <a:ext uri="{9D8B030D-6E8A-4147-A177-3AD203B41FA5}">
                      <a16:colId xmlns:a16="http://schemas.microsoft.com/office/drawing/2014/main" val="1736033711"/>
                    </a:ext>
                  </a:extLst>
                </a:gridCol>
                <a:gridCol w="1406094">
                  <a:extLst>
                    <a:ext uri="{9D8B030D-6E8A-4147-A177-3AD203B41FA5}">
                      <a16:colId xmlns:a16="http://schemas.microsoft.com/office/drawing/2014/main" val="2505642948"/>
                    </a:ext>
                  </a:extLst>
                </a:gridCol>
              </a:tblGrid>
              <a:tr h="300291">
                <a:tc>
                  <a:txBody>
                    <a:bodyPr/>
                    <a:lstStyle/>
                    <a:p>
                      <a:pPr algn="ctr" fontAlgn="b"/>
                      <a:r>
                        <a:rPr lang="en-CA" sz="1600" u="none" strike="noStrike" dirty="0">
                          <a:effectLst/>
                        </a:rPr>
                        <a:t>DC only loads</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Watts</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Hours per day</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Ahrs=AxHrs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9663457"/>
                  </a:ext>
                </a:extLst>
              </a:tr>
              <a:tr h="300291">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A=Watts / Volts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16519767"/>
                  </a:ext>
                </a:extLst>
              </a:tr>
              <a:tr h="300291">
                <a:tc>
                  <a:txBody>
                    <a:bodyPr/>
                    <a:lstStyle/>
                    <a:p>
                      <a:pPr algn="ctr" fontAlgn="b"/>
                      <a:r>
                        <a:rPr lang="en-CA" sz="1600" u="none" strike="noStrike">
                          <a:effectLst/>
                        </a:rPr>
                        <a:t>Light</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5</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4.17</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11430901"/>
                  </a:ext>
                </a:extLst>
              </a:tr>
              <a:tr h="300291">
                <a:tc>
                  <a:txBody>
                    <a:bodyPr/>
                    <a:lstStyle/>
                    <a:p>
                      <a:pPr algn="ctr" fontAlgn="b"/>
                      <a:r>
                        <a:rPr lang="en-CA" sz="1600" u="none" strike="noStrike">
                          <a:effectLst/>
                        </a:rPr>
                        <a:t>TV</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0.00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9396645"/>
                  </a:ext>
                </a:extLst>
              </a:tr>
              <a:tr h="300291">
                <a:tc>
                  <a:txBody>
                    <a:bodyPr/>
                    <a:lstStyle/>
                    <a:p>
                      <a:pPr algn="ctr" fontAlgn="b"/>
                      <a:r>
                        <a:rPr lang="en-CA" sz="1600" u="none" strike="noStrike">
                          <a:effectLst/>
                        </a:rPr>
                        <a:t>Radio</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6</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2.50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4454244"/>
                  </a:ext>
                </a:extLst>
              </a:tr>
              <a:tr h="300291">
                <a:tc>
                  <a:txBody>
                    <a:bodyPr/>
                    <a:lstStyle/>
                    <a:p>
                      <a:pPr algn="ctr" fontAlgn="b"/>
                      <a:r>
                        <a:rPr lang="en-CA" sz="1600" u="none" strike="noStrike">
                          <a:effectLst/>
                        </a:rPr>
                        <a:t>Router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0.00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23242236"/>
                  </a:ext>
                </a:extLst>
              </a:tr>
              <a:tr h="300291">
                <a:tc>
                  <a:txBody>
                    <a:bodyPr/>
                    <a:lstStyle/>
                    <a:p>
                      <a:pPr algn="ctr" fontAlgn="b"/>
                      <a:r>
                        <a:rPr lang="en-CA" sz="1600" u="none" strike="noStrike">
                          <a:effectLst/>
                        </a:rPr>
                        <a:t>Computer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0.00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55127118"/>
                  </a:ext>
                </a:extLst>
              </a:tr>
              <a:tr h="300291">
                <a:tc>
                  <a:txBody>
                    <a:bodyPr/>
                    <a:lstStyle/>
                    <a:p>
                      <a:pPr algn="ctr" fontAlgn="b"/>
                      <a:r>
                        <a:rPr lang="en-CA" sz="1600" u="none" strike="noStrike">
                          <a:effectLst/>
                        </a:rPr>
                        <a:t>Fridge</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0.00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9938459"/>
                  </a:ext>
                </a:extLst>
              </a:tr>
              <a:tr h="300291">
                <a:tc>
                  <a:txBody>
                    <a:bodyPr/>
                    <a:lstStyle/>
                    <a:p>
                      <a:pPr algn="ctr" fontAlgn="b"/>
                      <a:r>
                        <a:rPr lang="en-CA" sz="1600" u="none" strike="noStrike">
                          <a:effectLst/>
                        </a:rPr>
                        <a:t>Water Pump</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250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20.83</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86784543"/>
                  </a:ext>
                </a:extLst>
              </a:tr>
              <a:tr h="300291">
                <a:tc>
                  <a:txBody>
                    <a:bodyPr/>
                    <a:lstStyle/>
                    <a:p>
                      <a:pPr algn="ctr" fontAlgn="b"/>
                      <a:r>
                        <a:rPr lang="en-CA" sz="1600" u="none" strike="noStrike">
                          <a:effectLst/>
                        </a:rPr>
                        <a:t>Inverter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0" i="0" u="none" strike="noStrike" dirty="0">
                          <a:solidFill>
                            <a:srgbClr val="000000"/>
                          </a:solidFill>
                          <a:effectLst/>
                          <a:latin typeface="Calibri" panose="020F0502020204030204" pitchFamily="34" charset="0"/>
                        </a:rPr>
                        <a:t>7</a:t>
                      </a:r>
                      <a:r>
                        <a:rPr lang="en-CA" sz="16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ctr" fontAlgn="b"/>
                      <a:r>
                        <a:rPr lang="en-CA" sz="1600" u="none" strike="noStrike">
                          <a:effectLst/>
                        </a:rPr>
                        <a:t>16</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9.6</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8434436"/>
                  </a:ext>
                </a:extLst>
              </a:tr>
            </a:tbl>
          </a:graphicData>
        </a:graphic>
      </p:graphicFrame>
    </p:spTree>
    <p:extLst>
      <p:ext uri="{BB962C8B-B14F-4D97-AF65-F5344CB8AC3E}">
        <p14:creationId xmlns:p14="http://schemas.microsoft.com/office/powerpoint/2010/main" val="84794158"/>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daily Ahr for DC is = 37.10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daily Ahr for AC is = 40.42</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daily total Ahr combined is = 84.65</a:t>
            </a:r>
          </a:p>
          <a:p>
            <a:r>
              <a:rPr lang="en-US" sz="2800" dirty="0">
                <a:latin typeface="Arial" panose="020B0604020202020204" pitchFamily="34" charset="0"/>
                <a:ea typeface="Calibri" panose="020F0502020204030204" pitchFamily="34" charset="0"/>
                <a:cs typeface="Arial" panose="020B0604020202020204" pitchFamily="34" charset="0"/>
              </a:rPr>
              <a:t>This Ahr has 85% efficiency of the inverter added (7.1Ahr extra).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Wanting 3 days of autonomy = 253.9Ahr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Using a DOD of 50% = 508Ahr battery size.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69117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C100 for our batteries is 115Ah.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get the 508Ah there needs to be: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4 batteries x 115Ah = 460Ah or </a:t>
            </a:r>
          </a:p>
          <a:p>
            <a:r>
              <a:rPr lang="en-US" sz="2800" dirty="0">
                <a:latin typeface="Arial" panose="020B0604020202020204" pitchFamily="34" charset="0"/>
                <a:ea typeface="Calibri" panose="020F0502020204030204" pitchFamily="34" charset="0"/>
                <a:cs typeface="Arial" panose="020B0604020202020204" pitchFamily="34" charset="0"/>
              </a:rPr>
              <a:t>5 batteries x 115Ah = 575Ah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requires that 5 batteries are put into parallel at 12Vdc.</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329296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C20 rate for the batteries is 105Ah.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charging requirements for the battery bank is based on this C20 rate, 5 x 105Ah = 525Ah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From FULLRIVER the recommended bulk current is 20-25% of the 20 </a:t>
            </a:r>
            <a:r>
              <a:rPr lang="en-US" sz="2800" dirty="0" err="1">
                <a:latin typeface="Arial" panose="020B0604020202020204" pitchFamily="34" charset="0"/>
                <a:ea typeface="Calibri" panose="020F0502020204030204" pitchFamily="34" charset="0"/>
                <a:cs typeface="Arial" panose="020B0604020202020204" pitchFamily="34" charset="0"/>
              </a:rPr>
              <a:t>Hr</a:t>
            </a:r>
            <a:r>
              <a:rPr lang="en-US" sz="2800" dirty="0">
                <a:latin typeface="Arial" panose="020B0604020202020204" pitchFamily="34" charset="0"/>
                <a:ea typeface="Calibri" panose="020F0502020204030204" pitchFamily="34" charset="0"/>
                <a:cs typeface="Arial" panose="020B0604020202020204" pitchFamily="34" charset="0"/>
              </a:rPr>
              <a:t> AH capacity or 0.20 x C20.</a:t>
            </a:r>
          </a:p>
          <a:p>
            <a:r>
              <a:rPr lang="en-US" sz="2800" dirty="0">
                <a:latin typeface="Arial" panose="020B0604020202020204" pitchFamily="34" charset="0"/>
                <a:ea typeface="Calibri" panose="020F0502020204030204" pitchFamily="34" charset="0"/>
                <a:cs typeface="Arial" panose="020B0604020202020204" pitchFamily="34" charset="0"/>
              </a:rPr>
              <a:t>To a maximum of 35% at 184A.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of 525Ah = 105A</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6150347"/>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the PWM charge controller in this example is not practical.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get  the 105A at 8.6A each would require 12 charge controllers connected to 12 of the 395W modules.</a:t>
            </a:r>
          </a:p>
        </p:txBody>
      </p:sp>
    </p:spTree>
    <p:extLst>
      <p:ext uri="{BB962C8B-B14F-4D97-AF65-F5344CB8AC3E}">
        <p14:creationId xmlns:p14="http://schemas.microsoft.com/office/powerpoint/2010/main" val="371934979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the MPPT charge controller in this example is not practical.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get  the 105A at 25.9 each would require 4 charge controllers connected to 4 of the 395W modules.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system of 12Vdc with either charge controller can only reasonably be connected to a smaller system.</a:t>
            </a:r>
          </a:p>
        </p:txBody>
      </p:sp>
    </p:spTree>
    <p:extLst>
      <p:ext uri="{BB962C8B-B14F-4D97-AF65-F5344CB8AC3E}">
        <p14:creationId xmlns:p14="http://schemas.microsoft.com/office/powerpoint/2010/main" val="245338442"/>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Working backwards from the equipment that is available the maximum connected loads can be calculated as follows.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PWM is used it can charge at 8.6A with the 395W module.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a C20 rate charge of 8.6A the battery size would be 8.6A / .20 = 43Ah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3 days of autonomy = 14.3Ah / day.</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88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systems require a form of energy storage.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course, the storage will be battery based.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course labs will be based on the equipment that is on hand at the campus.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lab system will consist of PV panels, lead acid batteries, charge controllers and stand-alone inverters.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254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DEPTH OF DISCHARGE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Depth of Discharge (DOD), is used to describe how deeply the battery has been discharged.</a:t>
            </a:r>
          </a:p>
          <a:p>
            <a:r>
              <a:rPr lang="en-US" sz="2800" dirty="0">
                <a:latin typeface="Arial" panose="020B0604020202020204" pitchFamily="34" charset="0"/>
                <a:ea typeface="Calibri" panose="020F0502020204030204" pitchFamily="34" charset="0"/>
                <a:cs typeface="Arial" panose="020B0604020202020204" pitchFamily="34" charset="0"/>
              </a:rPr>
              <a:t>A battery which is 100% fully charged would have a DOD of 0%.</a:t>
            </a:r>
          </a:p>
          <a:p>
            <a:r>
              <a:rPr lang="en-US" sz="2800" dirty="0">
                <a:latin typeface="Arial" panose="020B0604020202020204" pitchFamily="34" charset="0"/>
                <a:ea typeface="Calibri" panose="020F0502020204030204" pitchFamily="34" charset="0"/>
                <a:cs typeface="Arial" panose="020B0604020202020204" pitchFamily="34" charset="0"/>
              </a:rPr>
              <a:t>A battery which has been discharged by 20% of its capacity, maintaining 80% of its capacity, would have a DOD of 20%. </a:t>
            </a:r>
          </a:p>
          <a:p>
            <a:r>
              <a:rPr lang="en-US" sz="2800" dirty="0">
                <a:latin typeface="Arial" panose="020B0604020202020204" pitchFamily="34" charset="0"/>
                <a:ea typeface="Calibri" panose="020F0502020204030204" pitchFamily="34" charset="0"/>
                <a:cs typeface="Arial" panose="020B0604020202020204" pitchFamily="34" charset="0"/>
              </a:rPr>
              <a:t>If a battery has been completely discharged with no </a:t>
            </a:r>
          </a:p>
          <a:p>
            <a:r>
              <a:rPr lang="en-US" sz="2800" dirty="0">
                <a:latin typeface="Arial" panose="020B0604020202020204" pitchFamily="34" charset="0"/>
                <a:ea typeface="Calibri" panose="020F0502020204030204" pitchFamily="34" charset="0"/>
                <a:cs typeface="Arial" panose="020B0604020202020204" pitchFamily="34" charset="0"/>
              </a:rPr>
              <a:t>remaining capacity, the DOD is 100%</a:t>
            </a:r>
          </a:p>
        </p:txBody>
      </p:sp>
      <p:sp>
        <p:nvSpPr>
          <p:cNvPr id="3" name="TextBox 2">
            <a:extLst>
              <a:ext uri="{FF2B5EF4-FFF2-40B4-BE49-F238E27FC236}">
                <a16:creationId xmlns:a16="http://schemas.microsoft.com/office/drawing/2014/main" id="{EE0C9814-8D05-EFA3-807A-CD6248F3432E}"/>
              </a:ext>
            </a:extLst>
          </p:cNvPr>
          <p:cNvSpPr txBox="1"/>
          <p:nvPr/>
        </p:nvSpPr>
        <p:spPr>
          <a:xfrm>
            <a:off x="6600825" y="6329868"/>
            <a:ext cx="2447925"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4164475787"/>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three days of autonomy with no AC loads the C100 rate at 50% DOD = a daily load of 7.2Ah.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realistic load will be a radio and some lights.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full utilization of the 395W module is not attainable.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PWM charge controllers work best when the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is close to the bulk charge voltage.</a:t>
            </a:r>
          </a:p>
        </p:txBody>
      </p:sp>
    </p:spTree>
    <p:extLst>
      <p:ext uri="{BB962C8B-B14F-4D97-AF65-F5344CB8AC3E}">
        <p14:creationId xmlns:p14="http://schemas.microsoft.com/office/powerpoint/2010/main" val="545708652"/>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Working backwards using the MPPT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charging current from the EPEVER is 30A.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a C20 rate charge of 25.9A the battery size would be 25.9A / .20 = 130Ah.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great match for the 105Ah battery in the campus lab.</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0150321"/>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three days of autonomy with no AC loads the C100 rate at 50% DOD = a daily load of 17.5Ah.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realistic load will be a radio, lights and a fridge.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full utilization of the 395W module is now attainable.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assumption also requires enough irradiance to sustain this charging requirement.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958744"/>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examples were based on the available equipment on each trainer.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Options to increase load is to increase the battery bank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the same loads the current is reduced.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Both the ProStart and EPEVER charge controllers can operate at 24 volts.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631734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By being able to double the voltage two batteries can supply twice the </a:t>
            </a:r>
            <a:r>
              <a:rPr lang="en-US" sz="2800" dirty="0" err="1">
                <a:latin typeface="Arial" panose="020B0604020202020204" pitchFamily="34" charset="0"/>
                <a:ea typeface="Calibri" panose="020F0502020204030204" pitchFamily="34" charset="0"/>
                <a:cs typeface="Arial" panose="020B0604020202020204" pitchFamily="34" charset="0"/>
              </a:rPr>
              <a:t>Whrs</a:t>
            </a:r>
            <a:r>
              <a:rPr lang="en-US" sz="2800" dirty="0">
                <a:latin typeface="Arial" panose="020B0604020202020204" pitchFamily="34" charset="0"/>
                <a:ea typeface="Calibri" panose="020F0502020204030204" pitchFamily="34" charset="0"/>
                <a:cs typeface="Arial" panose="020B0604020202020204" pitchFamily="34" charset="0"/>
              </a:rPr>
              <a:t> (Watt hours).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 = Ahr x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Keeping the Ahr the same allows for the charge controllers to keep the same current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disadvantage is that the DC loads also need to be able to operated at the 24 volts.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742461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two trainers were utilized.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One bank of 24 volts can be charged by one MPPT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EPEVER can be connected to 780 Watts of PV when operated at 24Vdc.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MPPT charge controller is still the best choice for this application.</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328102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the efficiency curves for the lab charge controller. </a:t>
            </a:r>
          </a:p>
          <a:p>
            <a:r>
              <a:rPr lang="en-US" sz="2800" dirty="0">
                <a:latin typeface="Arial" panose="020B0604020202020204" pitchFamily="34" charset="0"/>
                <a:ea typeface="Calibri" panose="020F0502020204030204" pitchFamily="34" charset="0"/>
                <a:cs typeface="Arial" panose="020B0604020202020204" pitchFamily="34" charset="0"/>
              </a:rPr>
              <a:t>The 395W module operates at 36.88 at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52FEE68-96E3-1330-586C-58D76DD59D33}"/>
              </a:ext>
            </a:extLst>
          </p:cNvPr>
          <p:cNvPicPr>
            <a:picLocks noChangeAspect="1"/>
          </p:cNvPicPr>
          <p:nvPr/>
        </p:nvPicPr>
        <p:blipFill>
          <a:blip r:embed="rId2"/>
          <a:stretch>
            <a:fillRect/>
          </a:stretch>
        </p:blipFill>
        <p:spPr>
          <a:xfrm>
            <a:off x="1500186" y="2876550"/>
            <a:ext cx="5705475" cy="3695700"/>
          </a:xfrm>
          <a:prstGeom prst="rect">
            <a:avLst/>
          </a:prstGeom>
        </p:spPr>
      </p:pic>
    </p:spTree>
    <p:extLst>
      <p:ext uri="{BB962C8B-B14F-4D97-AF65-F5344CB8AC3E}">
        <p14:creationId xmlns:p14="http://schemas.microsoft.com/office/powerpoint/2010/main" val="149455313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highest efficiency of the charge controller when charging a 24volt battery bank is at a PV input of 34 volts.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question to parallel the PV modules or place them in series?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Putting them in parallel (two of them) does not require a combiner box.</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does increase the minimum size of the wire.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1219022"/>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minimum size of the wire is the Isc x 2 (modules parallel) x 1.25 (extra irradiance) x 1.25 (continuous duty).</a:t>
            </a:r>
          </a:p>
          <a:p>
            <a:r>
              <a:rPr lang="en-US" sz="2800" dirty="0">
                <a:latin typeface="Arial" panose="020B0604020202020204" pitchFamily="34" charset="0"/>
                <a:ea typeface="Calibri" panose="020F0502020204030204" pitchFamily="34" charset="0"/>
                <a:cs typeface="Arial" panose="020B0604020202020204" pitchFamily="34" charset="0"/>
              </a:rPr>
              <a:t>Isc = 11.10A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Minimum parallel current for wire sizing = 34.6A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minimum series connected size of the wire is the Isc x 1 ( 2 module series) x 1.25 (extra irradiance) x 1.25 (continuous duty).</a:t>
            </a:r>
          </a:p>
          <a:p>
            <a:r>
              <a:rPr lang="en-US" sz="2800" dirty="0">
                <a:latin typeface="Arial" panose="020B0604020202020204" pitchFamily="34" charset="0"/>
                <a:ea typeface="Calibri" panose="020F0502020204030204" pitchFamily="34" charset="0"/>
                <a:cs typeface="Arial" panose="020B0604020202020204" pitchFamily="34" charset="0"/>
              </a:rPr>
              <a:t>Minimum current for wire sizing = 17.3A</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6101758"/>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Two 105Ah batteries connected in series.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Ahr remain the same, but the voltage doubles and provides more </a:t>
            </a:r>
            <a:r>
              <a:rPr lang="en-US" sz="2800" dirty="0" err="1">
                <a:latin typeface="Arial" panose="020B0604020202020204" pitchFamily="34" charset="0"/>
                <a:ea typeface="Calibri" panose="020F0502020204030204" pitchFamily="34" charset="0"/>
                <a:cs typeface="Arial" panose="020B0604020202020204" pitchFamily="34" charset="0"/>
              </a:rPr>
              <a:t>Whrs</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Going back to the loads used in the first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Wattage of the loads will be the same, but the </a:t>
            </a:r>
            <a:r>
              <a:rPr lang="en-US" sz="2800" dirty="0" err="1">
                <a:latin typeface="Arial" panose="020B0604020202020204" pitchFamily="34" charset="0"/>
                <a:ea typeface="Calibri" panose="020F0502020204030204" pitchFamily="34" charset="0"/>
                <a:cs typeface="Arial" panose="020B0604020202020204" pitchFamily="34" charset="0"/>
              </a:rPr>
              <a:t>Ahrs</a:t>
            </a:r>
            <a:r>
              <a:rPr lang="en-US" sz="2800" dirty="0">
                <a:latin typeface="Arial" panose="020B0604020202020204" pitchFamily="34" charset="0"/>
                <a:ea typeface="Calibri" panose="020F0502020204030204" pitchFamily="34" charset="0"/>
                <a:cs typeface="Arial" panose="020B0604020202020204" pitchFamily="34" charset="0"/>
              </a:rPr>
              <a:t> will be reduced by 50%.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 W / V and Ahr = A x hours</a:t>
            </a:r>
          </a:p>
        </p:txBody>
      </p:sp>
    </p:spTree>
    <p:extLst>
      <p:ext uri="{BB962C8B-B14F-4D97-AF65-F5344CB8AC3E}">
        <p14:creationId xmlns:p14="http://schemas.microsoft.com/office/powerpoint/2010/main" val="3697461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CYCLE LIFE</a:t>
            </a:r>
          </a:p>
          <a:p>
            <a:r>
              <a:rPr lang="en-US" sz="2800" dirty="0">
                <a:latin typeface="Arial" panose="020B0604020202020204" pitchFamily="34" charset="0"/>
                <a:ea typeface="Calibri" panose="020F0502020204030204" pitchFamily="34" charset="0"/>
                <a:cs typeface="Arial" panose="020B0604020202020204" pitchFamily="34" charset="0"/>
              </a:rPr>
              <a:t>Battery manufacturers rate the cycle life of their batteries by comparing the level of discharge on the battery and the frequency of cycling.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Higher battery discharge will result in shorter cycle life.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reverse, a smaller discharge percentage will extend the expected cycle life of the battery as the battery will provide more charge/discharges</a:t>
            </a:r>
          </a:p>
        </p:txBody>
      </p:sp>
      <p:sp>
        <p:nvSpPr>
          <p:cNvPr id="3" name="TextBox 2">
            <a:extLst>
              <a:ext uri="{FF2B5EF4-FFF2-40B4-BE49-F238E27FC236}">
                <a16:creationId xmlns:a16="http://schemas.microsoft.com/office/drawing/2014/main" id="{04D0897D-76B0-0EB6-FC12-4111E23E97AC}"/>
              </a:ext>
            </a:extLst>
          </p:cNvPr>
          <p:cNvSpPr txBox="1"/>
          <p:nvPr/>
        </p:nvSpPr>
        <p:spPr>
          <a:xfrm>
            <a:off x="6600825" y="6329868"/>
            <a:ext cx="2447925"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75981795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24 volts for the power supply, the Ahr required is 50% less. </a:t>
            </a:r>
          </a:p>
          <a:p>
            <a:r>
              <a:rPr lang="en-US" sz="2800" dirty="0">
                <a:latin typeface="Arial" panose="020B0604020202020204" pitchFamily="34" charset="0"/>
                <a:ea typeface="Calibri" panose="020F0502020204030204" pitchFamily="34" charset="0"/>
                <a:cs typeface="Arial" panose="020B0604020202020204" pitchFamily="34" charset="0"/>
              </a:rPr>
              <a:t>The same Watts for each loads remains the same.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AB7020E5-12C8-5293-DD09-0184BB879BC9}"/>
              </a:ext>
            </a:extLst>
          </p:cNvPr>
          <p:cNvGraphicFramePr>
            <a:graphicFrameLocks noGrp="1"/>
          </p:cNvGraphicFramePr>
          <p:nvPr>
            <p:extLst>
              <p:ext uri="{D42A27DB-BD31-4B8C-83A1-F6EECF244321}">
                <p14:modId xmlns:p14="http://schemas.microsoft.com/office/powerpoint/2010/main" val="1401660251"/>
              </p:ext>
            </p:extLst>
          </p:nvPr>
        </p:nvGraphicFramePr>
        <p:xfrm>
          <a:off x="990600" y="2876548"/>
          <a:ext cx="6467474" cy="3638547"/>
        </p:xfrm>
        <a:graphic>
          <a:graphicData uri="http://schemas.openxmlformats.org/drawingml/2006/table">
            <a:tbl>
              <a:tblPr>
                <a:tableStyleId>{5C22544A-7EE6-4342-B048-85BDC9FD1C3A}</a:tableStyleId>
              </a:tblPr>
              <a:tblGrid>
                <a:gridCol w="1689266">
                  <a:extLst>
                    <a:ext uri="{9D8B030D-6E8A-4147-A177-3AD203B41FA5}">
                      <a16:colId xmlns:a16="http://schemas.microsoft.com/office/drawing/2014/main" val="2044562321"/>
                    </a:ext>
                  </a:extLst>
                </a:gridCol>
                <a:gridCol w="1158353">
                  <a:extLst>
                    <a:ext uri="{9D8B030D-6E8A-4147-A177-3AD203B41FA5}">
                      <a16:colId xmlns:a16="http://schemas.microsoft.com/office/drawing/2014/main" val="1875726749"/>
                    </a:ext>
                  </a:extLst>
                </a:gridCol>
                <a:gridCol w="1785795">
                  <a:extLst>
                    <a:ext uri="{9D8B030D-6E8A-4147-A177-3AD203B41FA5}">
                      <a16:colId xmlns:a16="http://schemas.microsoft.com/office/drawing/2014/main" val="4058454405"/>
                    </a:ext>
                  </a:extLst>
                </a:gridCol>
                <a:gridCol w="1834060">
                  <a:extLst>
                    <a:ext uri="{9D8B030D-6E8A-4147-A177-3AD203B41FA5}">
                      <a16:colId xmlns:a16="http://schemas.microsoft.com/office/drawing/2014/main" val="674025435"/>
                    </a:ext>
                  </a:extLst>
                </a:gridCol>
              </a:tblGrid>
              <a:tr h="404283">
                <a:tc>
                  <a:txBody>
                    <a:bodyPr/>
                    <a:lstStyle/>
                    <a:p>
                      <a:pPr algn="ctr" fontAlgn="b"/>
                      <a:r>
                        <a:rPr lang="en-CA" sz="1600" u="none" strike="noStrike" dirty="0">
                          <a:effectLst/>
                        </a:rPr>
                        <a:t>DC only loads</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Watts</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Hours per day</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Ahrs=AxHrs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3175864"/>
                  </a:ext>
                </a:extLst>
              </a:tr>
              <a:tr h="404283">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A=Watts / Volts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16445314"/>
                  </a:ext>
                </a:extLst>
              </a:tr>
              <a:tr h="404283">
                <a:tc>
                  <a:txBody>
                    <a:bodyPr/>
                    <a:lstStyle/>
                    <a:p>
                      <a:pPr algn="ctr" fontAlgn="b"/>
                      <a:r>
                        <a:rPr lang="en-CA" sz="1600" u="none" strike="noStrike">
                          <a:effectLst/>
                        </a:rPr>
                        <a:t>Light</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2.08</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23461924"/>
                  </a:ext>
                </a:extLst>
              </a:tr>
              <a:tr h="404283">
                <a:tc>
                  <a:txBody>
                    <a:bodyPr/>
                    <a:lstStyle/>
                    <a:p>
                      <a:pPr algn="ctr" fontAlgn="b"/>
                      <a:r>
                        <a:rPr lang="en-CA" sz="1600" u="none" strike="noStrike">
                          <a:effectLst/>
                        </a:rPr>
                        <a:t>TV</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75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2</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6.25</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160838"/>
                  </a:ext>
                </a:extLst>
              </a:tr>
              <a:tr h="404283">
                <a:tc>
                  <a:txBody>
                    <a:bodyPr/>
                    <a:lstStyle/>
                    <a:p>
                      <a:pPr algn="ctr" fontAlgn="b"/>
                      <a:r>
                        <a:rPr lang="en-CA" sz="1600" u="none" strike="noStrike">
                          <a:effectLst/>
                        </a:rPr>
                        <a:t>Radio</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1.25</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37273096"/>
                  </a:ext>
                </a:extLst>
              </a:tr>
              <a:tr h="404283">
                <a:tc>
                  <a:txBody>
                    <a:bodyPr/>
                    <a:lstStyle/>
                    <a:p>
                      <a:pPr algn="ctr" fontAlgn="b"/>
                      <a:r>
                        <a:rPr lang="en-CA" sz="1600" u="none" strike="noStrike">
                          <a:effectLst/>
                        </a:rPr>
                        <a:t>Router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16</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6.67</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963426"/>
                  </a:ext>
                </a:extLst>
              </a:tr>
              <a:tr h="404283">
                <a:tc>
                  <a:txBody>
                    <a:bodyPr/>
                    <a:lstStyle/>
                    <a:p>
                      <a:pPr algn="ctr" fontAlgn="b"/>
                      <a:r>
                        <a:rPr lang="en-CA" sz="1600" u="none" strike="noStrike">
                          <a:effectLst/>
                        </a:rPr>
                        <a:t>Computer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75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3.13</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0657960"/>
                  </a:ext>
                </a:extLst>
              </a:tr>
              <a:tr h="404283">
                <a:tc>
                  <a:txBody>
                    <a:bodyPr/>
                    <a:lstStyle/>
                    <a:p>
                      <a:pPr algn="ctr" fontAlgn="b"/>
                      <a:r>
                        <a:rPr lang="en-CA" sz="1600" u="none" strike="noStrike">
                          <a:effectLst/>
                        </a:rPr>
                        <a:t>Fridge</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4.17</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2802813"/>
                  </a:ext>
                </a:extLst>
              </a:tr>
              <a:tr h="404283">
                <a:tc>
                  <a:txBody>
                    <a:bodyPr/>
                    <a:lstStyle/>
                    <a:p>
                      <a:pPr algn="ctr" fontAlgn="b"/>
                      <a:r>
                        <a:rPr lang="en-CA" sz="1600" u="none" strike="noStrike">
                          <a:effectLst/>
                        </a:rPr>
                        <a:t>Water Pump</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250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10.42</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81201856"/>
                  </a:ext>
                </a:extLst>
              </a:tr>
            </a:tbl>
          </a:graphicData>
        </a:graphic>
      </p:graphicFrame>
    </p:spTree>
    <p:extLst>
      <p:ext uri="{BB962C8B-B14F-4D97-AF65-F5344CB8AC3E}">
        <p14:creationId xmlns:p14="http://schemas.microsoft.com/office/powerpoint/2010/main" val="50866740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new Ahr battery bank is 204Ahr for the 3 days of autonomy with a DOD of 50%.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this example was using 12Vdc for battery bank the required Ahr was 408Ahr.</a:t>
            </a:r>
          </a:p>
        </p:txBody>
      </p:sp>
      <p:graphicFrame>
        <p:nvGraphicFramePr>
          <p:cNvPr id="4" name="Table 3">
            <a:extLst>
              <a:ext uri="{FF2B5EF4-FFF2-40B4-BE49-F238E27FC236}">
                <a16:creationId xmlns:a16="http://schemas.microsoft.com/office/drawing/2014/main" id="{4D89DC04-AB57-5ECD-A6F8-3243B4C1DD82}"/>
              </a:ext>
            </a:extLst>
          </p:cNvPr>
          <p:cNvGraphicFramePr>
            <a:graphicFrameLocks noGrp="1"/>
          </p:cNvGraphicFramePr>
          <p:nvPr>
            <p:extLst>
              <p:ext uri="{D42A27DB-BD31-4B8C-83A1-F6EECF244321}">
                <p14:modId xmlns:p14="http://schemas.microsoft.com/office/powerpoint/2010/main" val="808329316"/>
              </p:ext>
            </p:extLst>
          </p:nvPr>
        </p:nvGraphicFramePr>
        <p:xfrm>
          <a:off x="1752600" y="2466975"/>
          <a:ext cx="3486150" cy="1146176"/>
        </p:xfrm>
        <a:graphic>
          <a:graphicData uri="http://schemas.openxmlformats.org/drawingml/2006/table">
            <a:tbl>
              <a:tblPr>
                <a:tableStyleId>{5C22544A-7EE6-4342-B048-85BDC9FD1C3A}</a:tableStyleId>
              </a:tblPr>
              <a:tblGrid>
                <a:gridCol w="1719834">
                  <a:extLst>
                    <a:ext uri="{9D8B030D-6E8A-4147-A177-3AD203B41FA5}">
                      <a16:colId xmlns:a16="http://schemas.microsoft.com/office/drawing/2014/main" val="868122439"/>
                    </a:ext>
                  </a:extLst>
                </a:gridCol>
                <a:gridCol w="1766316">
                  <a:extLst>
                    <a:ext uri="{9D8B030D-6E8A-4147-A177-3AD203B41FA5}">
                      <a16:colId xmlns:a16="http://schemas.microsoft.com/office/drawing/2014/main" val="111479639"/>
                    </a:ext>
                  </a:extLst>
                </a:gridCol>
              </a:tblGrid>
              <a:tr h="573088">
                <a:tc>
                  <a:txBody>
                    <a:bodyPr/>
                    <a:lstStyle/>
                    <a:p>
                      <a:pPr algn="ctr" fontAlgn="b"/>
                      <a:r>
                        <a:rPr lang="en-CA" sz="1600" u="none" strike="noStrike" dirty="0">
                          <a:effectLst/>
                        </a:rPr>
                        <a:t>System Voltage</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Daily Ahr</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8208325"/>
                  </a:ext>
                </a:extLst>
              </a:tr>
              <a:tr h="573088">
                <a:tc>
                  <a:txBody>
                    <a:bodyPr/>
                    <a:lstStyle/>
                    <a:p>
                      <a:pPr algn="ctr" fontAlgn="b"/>
                      <a:r>
                        <a:rPr lang="en-CA" sz="1600" u="none" strike="noStrike">
                          <a:effectLst/>
                        </a:rPr>
                        <a:t>24</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33.96</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8978090"/>
                  </a:ext>
                </a:extLst>
              </a:tr>
            </a:tbl>
          </a:graphicData>
        </a:graphic>
      </p:graphicFrame>
      <p:graphicFrame>
        <p:nvGraphicFramePr>
          <p:cNvPr id="5" name="Table 4">
            <a:extLst>
              <a:ext uri="{FF2B5EF4-FFF2-40B4-BE49-F238E27FC236}">
                <a16:creationId xmlns:a16="http://schemas.microsoft.com/office/drawing/2014/main" id="{CEAE9521-626B-1FEC-7BA7-8C6E32EF8378}"/>
              </a:ext>
            </a:extLst>
          </p:cNvPr>
          <p:cNvGraphicFramePr>
            <a:graphicFrameLocks noGrp="1"/>
          </p:cNvGraphicFramePr>
          <p:nvPr>
            <p:extLst>
              <p:ext uri="{D42A27DB-BD31-4B8C-83A1-F6EECF244321}">
                <p14:modId xmlns:p14="http://schemas.microsoft.com/office/powerpoint/2010/main" val="2601884891"/>
              </p:ext>
            </p:extLst>
          </p:nvPr>
        </p:nvGraphicFramePr>
        <p:xfrm>
          <a:off x="5238750" y="2466975"/>
          <a:ext cx="1581150" cy="1146176"/>
        </p:xfrm>
        <a:graphic>
          <a:graphicData uri="http://schemas.openxmlformats.org/drawingml/2006/table">
            <a:tbl>
              <a:tblPr>
                <a:tableStyleId>{5C22544A-7EE6-4342-B048-85BDC9FD1C3A}</a:tableStyleId>
              </a:tblPr>
              <a:tblGrid>
                <a:gridCol w="1581150">
                  <a:extLst>
                    <a:ext uri="{9D8B030D-6E8A-4147-A177-3AD203B41FA5}">
                      <a16:colId xmlns:a16="http://schemas.microsoft.com/office/drawing/2014/main" val="2073417697"/>
                    </a:ext>
                  </a:extLst>
                </a:gridCol>
              </a:tblGrid>
              <a:tr h="286544">
                <a:tc>
                  <a:txBody>
                    <a:bodyPr/>
                    <a:lstStyle/>
                    <a:p>
                      <a:pPr algn="ctr" fontAlgn="b"/>
                      <a:r>
                        <a:rPr lang="en-CA" sz="1600" u="none" strike="noStrike" dirty="0">
                          <a:effectLst/>
                        </a:rPr>
                        <a:t>Days of Autonomy</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2049001"/>
                  </a:ext>
                </a:extLst>
              </a:tr>
              <a:tr h="286544">
                <a:tc>
                  <a:txBody>
                    <a:bodyPr/>
                    <a:lstStyle/>
                    <a:p>
                      <a:pPr algn="ctr" fontAlgn="b"/>
                      <a:r>
                        <a:rPr lang="en-CA" sz="1600" u="none" strike="noStrike" dirty="0">
                          <a:effectLst/>
                        </a:rPr>
                        <a:t>3</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23026"/>
                  </a:ext>
                </a:extLst>
              </a:tr>
              <a:tr h="286544">
                <a:tc>
                  <a:txBody>
                    <a:bodyPr/>
                    <a:lstStyle/>
                    <a:p>
                      <a:pPr algn="ctr" fontAlgn="b"/>
                      <a:r>
                        <a:rPr lang="en-CA" sz="1600" u="none" strike="noStrike" dirty="0">
                          <a:effectLst/>
                        </a:rPr>
                        <a:t>Ahr for Autonomy</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3681575"/>
                  </a:ext>
                </a:extLst>
              </a:tr>
              <a:tr h="286544">
                <a:tc>
                  <a:txBody>
                    <a:bodyPr/>
                    <a:lstStyle/>
                    <a:p>
                      <a:pPr algn="ctr" fontAlgn="b"/>
                      <a:r>
                        <a:rPr lang="en-CA" sz="1600" u="none" strike="noStrike" dirty="0">
                          <a:effectLst/>
                        </a:rPr>
                        <a:t>101.9</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86606437"/>
                  </a:ext>
                </a:extLst>
              </a:tr>
            </a:tbl>
          </a:graphicData>
        </a:graphic>
      </p:graphicFrame>
      <p:graphicFrame>
        <p:nvGraphicFramePr>
          <p:cNvPr id="6" name="Table 5">
            <a:extLst>
              <a:ext uri="{FF2B5EF4-FFF2-40B4-BE49-F238E27FC236}">
                <a16:creationId xmlns:a16="http://schemas.microsoft.com/office/drawing/2014/main" id="{DF0075B8-6BA9-62E2-9921-6624692EF5DD}"/>
              </a:ext>
            </a:extLst>
          </p:cNvPr>
          <p:cNvGraphicFramePr>
            <a:graphicFrameLocks noGrp="1"/>
          </p:cNvGraphicFramePr>
          <p:nvPr>
            <p:extLst>
              <p:ext uri="{D42A27DB-BD31-4B8C-83A1-F6EECF244321}">
                <p14:modId xmlns:p14="http://schemas.microsoft.com/office/powerpoint/2010/main" val="3684006377"/>
              </p:ext>
            </p:extLst>
          </p:nvPr>
        </p:nvGraphicFramePr>
        <p:xfrm>
          <a:off x="6819900" y="2466975"/>
          <a:ext cx="1447800" cy="1146176"/>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1505245806"/>
                    </a:ext>
                  </a:extLst>
                </a:gridCol>
              </a:tblGrid>
              <a:tr h="286544">
                <a:tc>
                  <a:txBody>
                    <a:bodyPr/>
                    <a:lstStyle/>
                    <a:p>
                      <a:pPr algn="ctr" fontAlgn="b"/>
                      <a:r>
                        <a:rPr lang="en-CA" sz="1600" u="none" strike="noStrike" dirty="0">
                          <a:effectLst/>
                        </a:rPr>
                        <a:t>DOD</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2141537"/>
                  </a:ext>
                </a:extLst>
              </a:tr>
              <a:tr h="286544">
                <a:tc>
                  <a:txBody>
                    <a:bodyPr/>
                    <a:lstStyle/>
                    <a:p>
                      <a:pPr algn="ctr" fontAlgn="b"/>
                      <a:r>
                        <a:rPr lang="en-CA" sz="1600" u="none" strike="noStrike" dirty="0">
                          <a:effectLst/>
                        </a:rPr>
                        <a:t>50.00%</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9358438"/>
                  </a:ext>
                </a:extLst>
              </a:tr>
              <a:tr h="286544">
                <a:tc>
                  <a:txBody>
                    <a:bodyPr/>
                    <a:lstStyle/>
                    <a:p>
                      <a:pPr algn="ctr" fontAlgn="b"/>
                      <a:r>
                        <a:rPr lang="en-CA" sz="1600" u="none" strike="noStrike" dirty="0">
                          <a:effectLst/>
                        </a:rPr>
                        <a:t>Ahr for DOD</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07592943"/>
                  </a:ext>
                </a:extLst>
              </a:tr>
              <a:tr h="286544">
                <a:tc>
                  <a:txBody>
                    <a:bodyPr/>
                    <a:lstStyle/>
                    <a:p>
                      <a:pPr algn="ctr" fontAlgn="b"/>
                      <a:r>
                        <a:rPr lang="en-CA" sz="1600" u="none" strike="noStrike" dirty="0">
                          <a:effectLst/>
                        </a:rPr>
                        <a:t>204</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03376968"/>
                  </a:ext>
                </a:extLst>
              </a:tr>
            </a:tbl>
          </a:graphicData>
        </a:graphic>
      </p:graphicFrame>
    </p:spTree>
    <p:extLst>
      <p:ext uri="{BB962C8B-B14F-4D97-AF65-F5344CB8AC3E}">
        <p14:creationId xmlns:p14="http://schemas.microsoft.com/office/powerpoint/2010/main" val="342892547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batteries are now in series and the charging current is the same as if they were alone in the circuit.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batteries are being charged at 24volts now and require double the wattage in PV to charge.</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two of the DC 105 AGM 12volt batteries in series have a combined C100 of 115Ahr.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204Ahr is required for these loads to operate.</a:t>
            </a:r>
          </a:p>
        </p:txBody>
      </p:sp>
    </p:spTree>
    <p:extLst>
      <p:ext uri="{BB962C8B-B14F-4D97-AF65-F5344CB8AC3E}">
        <p14:creationId xmlns:p14="http://schemas.microsoft.com/office/powerpoint/2010/main" val="223353969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another 24volt bank was utilized (other two trainers) then the capacity will be doubled to 230Ahr.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slightly more than the required Ahr for these 24volt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exercise was meant for calculating limits and expectations for a simple stand-alone AC – DC based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3034946"/>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these loads cannot be sourced at 24Vdc, the only other option is to provide 120Vac through an inverter to them.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the campus lab there is the FX series inverter by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is rated at 3000Watts and with an input voltage of 48Vdc.</a:t>
            </a:r>
          </a:p>
        </p:txBody>
      </p:sp>
    </p:spTree>
    <p:extLst>
      <p:ext uri="{BB962C8B-B14F-4D97-AF65-F5344CB8AC3E}">
        <p14:creationId xmlns:p14="http://schemas.microsoft.com/office/powerpoint/2010/main" val="1696893943"/>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inverter is another pure sinewave output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has many modes of operation that were described in previous slides.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can also be used as a battery charger in some of those modes.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have it act as a battery charger it must be AC coupled to a 120VAC source to provide the charging energy.</a:t>
            </a:r>
          </a:p>
        </p:txBody>
      </p:sp>
    </p:spTree>
    <p:extLst>
      <p:ext uri="{BB962C8B-B14F-4D97-AF65-F5344CB8AC3E}">
        <p14:creationId xmlns:p14="http://schemas.microsoft.com/office/powerpoint/2010/main" val="1591951002"/>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use this inverter as a stand-alone device it will require an external battery charger.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campus lab has an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4 solar trainers will need to provide the 4 x 12V batteries to supply the 48volts for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4 </a:t>
            </a:r>
            <a:r>
              <a:rPr lang="en-US" sz="2800" dirty="0" err="1">
                <a:latin typeface="Arial" panose="020B0604020202020204" pitchFamily="34" charset="0"/>
                <a:ea typeface="Calibri" panose="020F0502020204030204" pitchFamily="34" charset="0"/>
                <a:cs typeface="Arial" panose="020B0604020202020204" pitchFamily="34" charset="0"/>
              </a:rPr>
              <a:t>Q.Peak</a:t>
            </a:r>
            <a:r>
              <a:rPr lang="en-US" sz="2800" dirty="0">
                <a:latin typeface="Arial" panose="020B0604020202020204" pitchFamily="34" charset="0"/>
                <a:ea typeface="Calibri" panose="020F0502020204030204" pitchFamily="34" charset="0"/>
                <a:cs typeface="Arial" panose="020B0604020202020204" pitchFamily="34" charset="0"/>
              </a:rPr>
              <a:t> 395Watt modules along with the combiner box is required.</a:t>
            </a:r>
          </a:p>
        </p:txBody>
      </p:sp>
    </p:spTree>
    <p:extLst>
      <p:ext uri="{BB962C8B-B14F-4D97-AF65-F5344CB8AC3E}">
        <p14:creationId xmlns:p14="http://schemas.microsoft.com/office/powerpoint/2010/main" val="1670754863"/>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First calculate the energy required to maintain the batteries at optimum 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batteries are in series so the charging current will be approximately 20% of the C-20 rate up to a maximum 35% of the C-20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range is 20-35% of 105Ah = 21A – 36.8A</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3524902"/>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has a maximum PV Wattage input range.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are four 395W</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modules totaling</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1580Watts.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8B7B698-299B-8C0B-C5DA-F550064244C8}"/>
              </a:ext>
            </a:extLst>
          </p:cNvPr>
          <p:cNvPicPr>
            <a:picLocks noChangeAspect="1"/>
          </p:cNvPicPr>
          <p:nvPr/>
        </p:nvPicPr>
        <p:blipFill>
          <a:blip r:embed="rId2"/>
          <a:stretch>
            <a:fillRect/>
          </a:stretch>
        </p:blipFill>
        <p:spPr>
          <a:xfrm>
            <a:off x="4133850" y="2411505"/>
            <a:ext cx="4591050" cy="3867612"/>
          </a:xfrm>
          <a:prstGeom prst="rect">
            <a:avLst/>
          </a:prstGeom>
        </p:spPr>
      </p:pic>
      <p:sp>
        <p:nvSpPr>
          <p:cNvPr id="5" name="TextBox 4">
            <a:extLst>
              <a:ext uri="{FF2B5EF4-FFF2-40B4-BE49-F238E27FC236}">
                <a16:creationId xmlns:a16="http://schemas.microsoft.com/office/drawing/2014/main" id="{96526E0E-C293-39ED-6DA8-D90B025AEC85}"/>
              </a:ext>
            </a:extLst>
          </p:cNvPr>
          <p:cNvSpPr txBox="1"/>
          <p:nvPr/>
        </p:nvSpPr>
        <p:spPr>
          <a:xfrm>
            <a:off x="7000875" y="6372225"/>
            <a:ext cx="1838325" cy="369332"/>
          </a:xfrm>
          <a:prstGeom prst="rect">
            <a:avLst/>
          </a:prstGeom>
          <a:noFill/>
        </p:spPr>
        <p:txBody>
          <a:bodyPr wrap="square" rtlCol="0">
            <a:spAutoFit/>
          </a:bodyPr>
          <a:lstStyle/>
          <a:p>
            <a:r>
              <a:rPr lang="en-US" dirty="0"/>
              <a:t>Courtesy </a:t>
            </a:r>
            <a:r>
              <a:rPr lang="en-US" dirty="0" err="1"/>
              <a:t>OutBack</a:t>
            </a:r>
            <a:endParaRPr lang="en-CA" dirty="0"/>
          </a:p>
        </p:txBody>
      </p:sp>
    </p:spTree>
    <p:extLst>
      <p:ext uri="{BB962C8B-B14F-4D97-AF65-F5344CB8AC3E}">
        <p14:creationId xmlns:p14="http://schemas.microsoft.com/office/powerpoint/2010/main" val="2294887912"/>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Models:</a:t>
            </a:r>
          </a:p>
          <a:p>
            <a:r>
              <a:rPr lang="en-US" sz="2800" dirty="0" err="1">
                <a:latin typeface="Arial" panose="020B0604020202020204" pitchFamily="34" charset="0"/>
                <a:ea typeface="Calibri" panose="020F0502020204030204" pitchFamily="34" charset="0"/>
                <a:cs typeface="Arial" panose="020B0604020202020204" pitchFamily="34" charset="0"/>
              </a:rPr>
              <a:t>FLEXmax</a:t>
            </a:r>
            <a:r>
              <a:rPr lang="en-US" sz="2800" dirty="0">
                <a:latin typeface="Arial" panose="020B0604020202020204" pitchFamily="34" charset="0"/>
                <a:ea typeface="Calibri" panose="020F0502020204030204" pitchFamily="34" charset="0"/>
                <a:cs typeface="Arial" panose="020B0604020202020204" pitchFamily="34" charset="0"/>
              </a:rPr>
              <a:t> 80: 80 amps maximum continuous </a:t>
            </a:r>
          </a:p>
          <a:p>
            <a:r>
              <a:rPr lang="en-US" sz="2800" dirty="0">
                <a:latin typeface="Arial" panose="020B0604020202020204" pitchFamily="34" charset="0"/>
                <a:ea typeface="Calibri" panose="020F0502020204030204" pitchFamily="34" charset="0"/>
                <a:cs typeface="Arial" panose="020B0604020202020204" pitchFamily="34" charset="0"/>
              </a:rPr>
              <a:t>output current (up to 40°C without thermal derating)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err="1">
                <a:latin typeface="Arial" panose="020B0604020202020204" pitchFamily="34" charset="0"/>
                <a:ea typeface="Calibri" panose="020F0502020204030204" pitchFamily="34" charset="0"/>
                <a:cs typeface="Arial" panose="020B0604020202020204" pitchFamily="34" charset="0"/>
              </a:rPr>
              <a:t>FLEXmax</a:t>
            </a:r>
            <a:r>
              <a:rPr lang="en-US" sz="2800" dirty="0">
                <a:latin typeface="Arial" panose="020B0604020202020204" pitchFamily="34" charset="0"/>
                <a:ea typeface="Calibri" panose="020F0502020204030204" pitchFamily="34" charset="0"/>
                <a:cs typeface="Arial" panose="020B0604020202020204" pitchFamily="34" charset="0"/>
              </a:rPr>
              <a:t> 60: 60 amps maximum continuous </a:t>
            </a:r>
          </a:p>
          <a:p>
            <a:r>
              <a:rPr lang="en-US" sz="2800" dirty="0">
                <a:latin typeface="Arial" panose="020B0604020202020204" pitchFamily="34" charset="0"/>
                <a:ea typeface="Calibri" panose="020F0502020204030204" pitchFamily="34" charset="0"/>
                <a:cs typeface="Arial" panose="020B0604020202020204" pitchFamily="34" charset="0"/>
              </a:rPr>
              <a:t>output current (up to 40°C without thermal derating)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rated current is for charging and input from the PV modules.</a:t>
            </a:r>
          </a:p>
        </p:txBody>
      </p:sp>
      <p:sp>
        <p:nvSpPr>
          <p:cNvPr id="5" name="TextBox 4">
            <a:extLst>
              <a:ext uri="{FF2B5EF4-FFF2-40B4-BE49-F238E27FC236}">
                <a16:creationId xmlns:a16="http://schemas.microsoft.com/office/drawing/2014/main" id="{96526E0E-C293-39ED-6DA8-D90B025AEC85}"/>
              </a:ext>
            </a:extLst>
          </p:cNvPr>
          <p:cNvSpPr txBox="1"/>
          <p:nvPr/>
        </p:nvSpPr>
        <p:spPr>
          <a:xfrm>
            <a:off x="7000875" y="6372225"/>
            <a:ext cx="1838325" cy="369332"/>
          </a:xfrm>
          <a:prstGeom prst="rect">
            <a:avLst/>
          </a:prstGeom>
          <a:noFill/>
        </p:spPr>
        <p:txBody>
          <a:bodyPr wrap="square" rtlCol="0">
            <a:spAutoFit/>
          </a:bodyPr>
          <a:lstStyle/>
          <a:p>
            <a:r>
              <a:rPr lang="en-US" dirty="0"/>
              <a:t>Courtesy </a:t>
            </a:r>
            <a:r>
              <a:rPr lang="en-US" dirty="0" err="1"/>
              <a:t>OutBack</a:t>
            </a:r>
            <a:endParaRPr lang="en-CA" dirty="0"/>
          </a:p>
        </p:txBody>
      </p:sp>
    </p:spTree>
    <p:extLst>
      <p:ext uri="{BB962C8B-B14F-4D97-AF65-F5344CB8AC3E}">
        <p14:creationId xmlns:p14="http://schemas.microsoft.com/office/powerpoint/2010/main" val="508853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Ampere Hour Capacity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unit measure for the rated capacity of the storage batteries.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Typical manufacture ratings found on the battery sheet are in 1, 6, 20, and 100 Hour intervals.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An amp-hour is one amp for one hour, or 10 amps for 1/10 of an hour and so forth.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494824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maximum input PV voltage is 150Vdc (140 working).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Voc for the PV panel is 45.27V.</a:t>
            </a:r>
          </a:p>
          <a:p>
            <a:r>
              <a:rPr lang="en-US" sz="2800" dirty="0">
                <a:latin typeface="Arial" panose="020B0604020202020204" pitchFamily="34" charset="0"/>
                <a:ea typeface="Calibri" panose="020F0502020204030204" pitchFamily="34" charset="0"/>
                <a:cs typeface="Arial" panose="020B0604020202020204" pitchFamily="34" charset="0"/>
              </a:rPr>
              <a:t>Temperature compensated (46.6 – 43.3).</a:t>
            </a:r>
          </a:p>
          <a:p>
            <a:r>
              <a:rPr lang="en-US" sz="2800" dirty="0">
                <a:latin typeface="Arial" panose="020B0604020202020204" pitchFamily="34" charset="0"/>
                <a:ea typeface="Calibri" panose="020F0502020204030204" pitchFamily="34" charset="0"/>
                <a:cs typeface="Arial" panose="020B0604020202020204" pitchFamily="34" charset="0"/>
              </a:rPr>
              <a:t>If the designer does not take the temperature into account, PV panels can fall below the MPPT operating range of the inverter or charge controller.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Connecting four of these in series would make the input voltage (non-temperature compensated) at 181.08V, which is more than the limit of 150V.</a:t>
            </a:r>
          </a:p>
        </p:txBody>
      </p:sp>
    </p:spTree>
    <p:extLst>
      <p:ext uri="{BB962C8B-B14F-4D97-AF65-F5344CB8AC3E}">
        <p14:creationId xmlns:p14="http://schemas.microsoft.com/office/powerpoint/2010/main" val="1875584862"/>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the </a:t>
            </a:r>
            <a:r>
              <a:rPr lang="en-US" sz="2800" dirty="0" err="1">
                <a:latin typeface="Arial" panose="020B0604020202020204" pitchFamily="34" charset="0"/>
                <a:ea typeface="Calibri" panose="020F0502020204030204" pitchFamily="34" charset="0"/>
                <a:cs typeface="Arial" panose="020B0604020202020204" pitchFamily="34" charset="0"/>
              </a:rPr>
              <a:t>OutBack</a:t>
            </a:r>
            <a:r>
              <a:rPr lang="en-US" sz="2800" dirty="0">
                <a:latin typeface="Arial" panose="020B0604020202020204" pitchFamily="34" charset="0"/>
                <a:ea typeface="Calibri" panose="020F0502020204030204" pitchFamily="34" charset="0"/>
                <a:cs typeface="Arial" panose="020B0604020202020204" pitchFamily="34" charset="0"/>
              </a:rPr>
              <a:t> MPPT charge controller, the operating range for this MPPT compared to the battery voltage is 12 – 24 volts higher.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voltage is 48, add 12 to 24 to this gives 60 – 70v for PV input.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Two of the 395W panels in series gives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of 90.54v (temperature compensated 93.2-86.6V).</a:t>
            </a:r>
          </a:p>
        </p:txBody>
      </p:sp>
    </p:spTree>
    <p:extLst>
      <p:ext uri="{BB962C8B-B14F-4D97-AF65-F5344CB8AC3E}">
        <p14:creationId xmlns:p14="http://schemas.microsoft.com/office/powerpoint/2010/main" val="3979229145"/>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Maximum-power voltage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is the operating voltage for the PV array at which the array generates the most wattage.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designing the PV array, it is recommended for the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to higher than the absorbance voltage of the battery bank.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Confirm with the manufacturer for actual MPPT operating range.</a:t>
            </a:r>
          </a:p>
        </p:txBody>
      </p:sp>
      <p:sp>
        <p:nvSpPr>
          <p:cNvPr id="5" name="TextBox 4">
            <a:extLst>
              <a:ext uri="{FF2B5EF4-FFF2-40B4-BE49-F238E27FC236}">
                <a16:creationId xmlns:a16="http://schemas.microsoft.com/office/drawing/2014/main" id="{96526E0E-C293-39ED-6DA8-D90B025AEC85}"/>
              </a:ext>
            </a:extLst>
          </p:cNvPr>
          <p:cNvSpPr txBox="1"/>
          <p:nvPr/>
        </p:nvSpPr>
        <p:spPr>
          <a:xfrm>
            <a:off x="7000875" y="6372225"/>
            <a:ext cx="1838325" cy="369332"/>
          </a:xfrm>
          <a:prstGeom prst="rect">
            <a:avLst/>
          </a:prstGeom>
          <a:noFill/>
        </p:spPr>
        <p:txBody>
          <a:bodyPr wrap="square" rtlCol="0">
            <a:spAutoFit/>
          </a:bodyPr>
          <a:lstStyle/>
          <a:p>
            <a:r>
              <a:rPr lang="en-US" dirty="0"/>
              <a:t>Courtesy </a:t>
            </a:r>
            <a:r>
              <a:rPr lang="en-US" dirty="0" err="1"/>
              <a:t>OutBack</a:t>
            </a:r>
            <a:endParaRPr lang="en-CA" dirty="0"/>
          </a:p>
        </p:txBody>
      </p:sp>
    </p:spTree>
    <p:extLst>
      <p:ext uri="{BB962C8B-B14F-4D97-AF65-F5344CB8AC3E}">
        <p14:creationId xmlns:p14="http://schemas.microsoft.com/office/powerpoint/2010/main" val="238372960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will ensure that the </a:t>
            </a:r>
            <a:r>
              <a:rPr lang="en-US" sz="2800" dirty="0" err="1">
                <a:latin typeface="Arial" panose="020B0604020202020204" pitchFamily="34" charset="0"/>
                <a:ea typeface="Calibri" panose="020F0502020204030204" pitchFamily="34" charset="0"/>
                <a:cs typeface="Arial" panose="020B0604020202020204" pitchFamily="34" charset="0"/>
              </a:rPr>
              <a:t>Vmp</a:t>
            </a:r>
            <a:r>
              <a:rPr lang="en-US" sz="2800" dirty="0">
                <a:latin typeface="Arial" panose="020B0604020202020204" pitchFamily="34" charset="0"/>
                <a:ea typeface="Calibri" panose="020F0502020204030204" pitchFamily="34" charset="0"/>
                <a:cs typeface="Arial" panose="020B0604020202020204" pitchFamily="34" charset="0"/>
              </a:rPr>
              <a:t> is always above the battery voltage, which is required for charging. </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When operating within the MPPT range the </a:t>
            </a:r>
            <a:r>
              <a:rPr lang="en-US" sz="2800" dirty="0" err="1">
                <a:latin typeface="Arial" panose="020B0604020202020204" pitchFamily="34" charset="0"/>
                <a:ea typeface="Calibri" panose="020F0502020204030204" pitchFamily="34" charset="0"/>
                <a:cs typeface="Arial" panose="020B0604020202020204" pitchFamily="34" charset="0"/>
              </a:rPr>
              <a:t>FLEXmax</a:t>
            </a:r>
            <a:r>
              <a:rPr lang="en-US" sz="2800" dirty="0">
                <a:latin typeface="Arial" panose="020B0604020202020204" pitchFamily="34" charset="0"/>
                <a:ea typeface="Calibri" panose="020F0502020204030204" pitchFamily="34" charset="0"/>
                <a:cs typeface="Arial" panose="020B0604020202020204" pitchFamily="34" charset="0"/>
              </a:rPr>
              <a:t> is 97.5% efficient.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526E0E-C293-39ED-6DA8-D90B025AEC85}"/>
              </a:ext>
            </a:extLst>
          </p:cNvPr>
          <p:cNvSpPr txBox="1"/>
          <p:nvPr/>
        </p:nvSpPr>
        <p:spPr>
          <a:xfrm>
            <a:off x="7000875" y="6372225"/>
            <a:ext cx="1838325" cy="369332"/>
          </a:xfrm>
          <a:prstGeom prst="rect">
            <a:avLst/>
          </a:prstGeom>
          <a:noFill/>
        </p:spPr>
        <p:txBody>
          <a:bodyPr wrap="square" rtlCol="0">
            <a:spAutoFit/>
          </a:bodyPr>
          <a:lstStyle/>
          <a:p>
            <a:r>
              <a:rPr lang="en-US" dirty="0"/>
              <a:t>Courtesy </a:t>
            </a:r>
            <a:r>
              <a:rPr lang="en-US" dirty="0" err="1"/>
              <a:t>OutBack</a:t>
            </a:r>
            <a:endParaRPr lang="en-CA" dirty="0"/>
          </a:p>
        </p:txBody>
      </p:sp>
    </p:spTree>
    <p:extLst>
      <p:ext uri="{BB962C8B-B14F-4D97-AF65-F5344CB8AC3E}">
        <p14:creationId xmlns:p14="http://schemas.microsoft.com/office/powerpoint/2010/main" val="4015752072"/>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amount of current at bulk needs to be calculated.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Bulk voltage for the 48V battery bank is 58.8V (4 x 14.7).</a:t>
            </a:r>
          </a:p>
          <a:p>
            <a:r>
              <a:rPr lang="en-US" sz="2800" dirty="0">
                <a:latin typeface="Arial" panose="020B0604020202020204" pitchFamily="34" charset="0"/>
                <a:ea typeface="Calibri" panose="020F0502020204030204" pitchFamily="34" charset="0"/>
                <a:cs typeface="Arial" panose="020B0604020202020204" pitchFamily="34" charset="0"/>
              </a:rPr>
              <a:t>395W x 4 = 1580W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current available = 1580W / 58.8V = 26.9A </a:t>
            </a:r>
          </a:p>
          <a:p>
            <a:r>
              <a:rPr lang="en-US" sz="2800" dirty="0">
                <a:latin typeface="Arial" panose="020B0604020202020204" pitchFamily="34" charset="0"/>
                <a:ea typeface="Calibri" panose="020F0502020204030204" pitchFamily="34" charset="0"/>
                <a:cs typeface="Arial" panose="020B0604020202020204" pitchFamily="34" charset="0"/>
              </a:rPr>
              <a:t>At 97.5% efficient 26.2A are delivered to the batteries. </a:t>
            </a:r>
          </a:p>
          <a:p>
            <a:r>
              <a:rPr lang="en-US" sz="2800" dirty="0">
                <a:latin typeface="Arial" panose="020B0604020202020204" pitchFamily="34" charset="0"/>
                <a:ea typeface="Calibri" panose="020F0502020204030204" pitchFamily="34" charset="0"/>
                <a:cs typeface="Arial" panose="020B0604020202020204" pitchFamily="34" charset="0"/>
              </a:rPr>
              <a:t>This is 25% of the C-20 rate.</a:t>
            </a:r>
          </a:p>
        </p:txBody>
      </p:sp>
    </p:spTree>
    <p:extLst>
      <p:ext uri="{BB962C8B-B14F-4D97-AF65-F5344CB8AC3E}">
        <p14:creationId xmlns:p14="http://schemas.microsoft.com/office/powerpoint/2010/main" val="302437595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batteries can supply 115Ah for three days or 105Ah for 1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a:t>
            </a:r>
            <a:r>
              <a:rPr lang="en-US" sz="2800" dirty="0" err="1">
                <a:latin typeface="Arial" panose="020B0604020202020204" pitchFamily="34" charset="0"/>
                <a:ea typeface="Calibri" panose="020F0502020204030204" pitchFamily="34" charset="0"/>
                <a:cs typeface="Arial" panose="020B0604020202020204" pitchFamily="34" charset="0"/>
              </a:rPr>
              <a:t>Ahrs</a:t>
            </a:r>
            <a:r>
              <a:rPr lang="en-US" sz="2800" dirty="0">
                <a:latin typeface="Arial" panose="020B0604020202020204" pitchFamily="34" charset="0"/>
                <a:ea typeface="Calibri" panose="020F0502020204030204" pitchFamily="34" charset="0"/>
                <a:cs typeface="Arial" panose="020B0604020202020204" pitchFamily="34" charset="0"/>
              </a:rPr>
              <a:t> are at 100% DOD.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50% DOD is recommended.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Power Consumption (idle) – Invert mode, no load 34 watts</a:t>
            </a:r>
          </a:p>
          <a:p>
            <a:r>
              <a:rPr lang="en-US" sz="2800" dirty="0">
                <a:latin typeface="Arial" panose="020B0604020202020204" pitchFamily="34" charset="0"/>
                <a:ea typeface="Calibri" panose="020F0502020204030204" pitchFamily="34" charset="0"/>
                <a:cs typeface="Arial" panose="020B0604020202020204" pitchFamily="34" charset="0"/>
              </a:rPr>
              <a:t>Power Consumption (idle) – Search mode 9 watts</a:t>
            </a:r>
          </a:p>
        </p:txBody>
      </p:sp>
    </p:spTree>
    <p:extLst>
      <p:ext uri="{BB962C8B-B14F-4D97-AF65-F5344CB8AC3E}">
        <p14:creationId xmlns:p14="http://schemas.microsoft.com/office/powerpoint/2010/main" val="97789861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Inverter efficiency: FXR specifications list “Typical Efficiency” to help estimate operating loss.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 efficiency: 93% (0.93)</a:t>
            </a:r>
          </a:p>
          <a:p>
            <a:r>
              <a:rPr lang="en-US" sz="2800" dirty="0">
                <a:latin typeface="Arial" panose="020B0604020202020204" pitchFamily="34" charset="0"/>
                <a:ea typeface="Calibri" panose="020F0502020204030204" pitchFamily="34" charset="0"/>
                <a:cs typeface="Arial" panose="020B0604020202020204" pitchFamily="34" charset="0"/>
              </a:rPr>
              <a:t>Inverter efficiency: 92% (0.9) </a:t>
            </a:r>
          </a:p>
          <a:p>
            <a:r>
              <a:rPr lang="en-US" sz="2800" dirty="0">
                <a:latin typeface="Arial" panose="020B0604020202020204" pitchFamily="34" charset="0"/>
                <a:ea typeface="Calibri" panose="020F0502020204030204" pitchFamily="34" charset="0"/>
                <a:cs typeface="Arial" panose="020B0604020202020204" pitchFamily="34" charset="0"/>
              </a:rPr>
              <a:t>CEC Weighted Efficiency 91%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efficiency is higher when the inverter is running near its rated output.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526E0E-C293-39ED-6DA8-D90B025AEC85}"/>
              </a:ext>
            </a:extLst>
          </p:cNvPr>
          <p:cNvSpPr txBox="1"/>
          <p:nvPr/>
        </p:nvSpPr>
        <p:spPr>
          <a:xfrm>
            <a:off x="7000875" y="6372225"/>
            <a:ext cx="1838325" cy="369332"/>
          </a:xfrm>
          <a:prstGeom prst="rect">
            <a:avLst/>
          </a:prstGeom>
          <a:noFill/>
        </p:spPr>
        <p:txBody>
          <a:bodyPr wrap="square" rtlCol="0">
            <a:spAutoFit/>
          </a:bodyPr>
          <a:lstStyle/>
          <a:p>
            <a:r>
              <a:rPr lang="en-US" dirty="0"/>
              <a:t>Courtesy </a:t>
            </a:r>
            <a:r>
              <a:rPr lang="en-US" dirty="0" err="1"/>
              <a:t>OutBack</a:t>
            </a:r>
            <a:endParaRPr lang="en-CA" dirty="0"/>
          </a:p>
        </p:txBody>
      </p:sp>
    </p:spTree>
    <p:extLst>
      <p:ext uri="{BB962C8B-B14F-4D97-AF65-F5344CB8AC3E}">
        <p14:creationId xmlns:p14="http://schemas.microsoft.com/office/powerpoint/2010/main" val="1073479190"/>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amount of Ahr required to run the inverter is the losses associated with the efficiency and the 34 Watts to run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percentage of efficiency can be applied to the known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34Watts is = a per day (16 hours) loss of approximately 11Ahr that would get added as a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2896692"/>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When this inverter is turned off it consumes 3 Watts.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in this example is off for 8 hours per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600Watt inverter used in other examples used 7.2Watts continuously as long as there is power connected to it.</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9187116"/>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What is the total daily load that this system could handle?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bank is 19.2Ahr for 3 days at 50% DOD or 19.2Ah x 48V = 920Whr.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120V this is still at 920Whr / day if 3 days of autonomy is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1964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amps X hours.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you have something that pulls 20 amps, and you use it for 20 minutes, then the amp-hours used would be 20 (amps) X .333 (hours), or 6.67 AH.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accepted AH rating time period for batteries used in solar electric and backup power systems (and for nearly all deep cycle batteries) is the "20 hour rate". </a:t>
            </a:r>
          </a:p>
        </p:txBody>
      </p:sp>
    </p:spTree>
    <p:extLst>
      <p:ext uri="{BB962C8B-B14F-4D97-AF65-F5344CB8AC3E}">
        <p14:creationId xmlns:p14="http://schemas.microsoft.com/office/powerpoint/2010/main" val="1026474973"/>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What is the total daily load that this system could handle?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526E0E-C293-39ED-6DA8-D90B025AEC85}"/>
              </a:ext>
            </a:extLst>
          </p:cNvPr>
          <p:cNvSpPr txBox="1"/>
          <p:nvPr/>
        </p:nvSpPr>
        <p:spPr>
          <a:xfrm>
            <a:off x="7000875" y="6372225"/>
            <a:ext cx="1838325" cy="369332"/>
          </a:xfrm>
          <a:prstGeom prst="rect">
            <a:avLst/>
          </a:prstGeom>
          <a:noFill/>
        </p:spPr>
        <p:txBody>
          <a:bodyPr wrap="square" rtlCol="0">
            <a:spAutoFit/>
          </a:bodyPr>
          <a:lstStyle/>
          <a:p>
            <a:r>
              <a:rPr lang="en-US" dirty="0"/>
              <a:t>Courtesy Author</a:t>
            </a:r>
            <a:endParaRPr lang="en-CA" dirty="0"/>
          </a:p>
        </p:txBody>
      </p:sp>
      <p:pic>
        <p:nvPicPr>
          <p:cNvPr id="10" name="Picture 9">
            <a:extLst>
              <a:ext uri="{FF2B5EF4-FFF2-40B4-BE49-F238E27FC236}">
                <a16:creationId xmlns:a16="http://schemas.microsoft.com/office/drawing/2014/main" id="{DB889FAD-A1BD-4070-882C-0252A0E523C8}"/>
              </a:ext>
            </a:extLst>
          </p:cNvPr>
          <p:cNvPicPr>
            <a:picLocks noChangeAspect="1"/>
          </p:cNvPicPr>
          <p:nvPr/>
        </p:nvPicPr>
        <p:blipFill>
          <a:blip r:embed="rId2"/>
          <a:stretch>
            <a:fillRect/>
          </a:stretch>
        </p:blipFill>
        <p:spPr>
          <a:xfrm>
            <a:off x="0" y="2298539"/>
            <a:ext cx="9144000" cy="2260922"/>
          </a:xfrm>
          <a:prstGeom prst="rect">
            <a:avLst/>
          </a:prstGeom>
        </p:spPr>
      </p:pic>
      <p:pic>
        <p:nvPicPr>
          <p:cNvPr id="12" name="Picture 11">
            <a:extLst>
              <a:ext uri="{FF2B5EF4-FFF2-40B4-BE49-F238E27FC236}">
                <a16:creationId xmlns:a16="http://schemas.microsoft.com/office/drawing/2014/main" id="{BFE33DA2-EB25-95EF-526A-11BB9CD3374B}"/>
              </a:ext>
            </a:extLst>
          </p:cNvPr>
          <p:cNvPicPr>
            <a:picLocks noChangeAspect="1"/>
          </p:cNvPicPr>
          <p:nvPr/>
        </p:nvPicPr>
        <p:blipFill>
          <a:blip r:embed="rId3"/>
          <a:stretch>
            <a:fillRect/>
          </a:stretch>
        </p:blipFill>
        <p:spPr>
          <a:xfrm>
            <a:off x="0" y="4913392"/>
            <a:ext cx="5505450" cy="1381125"/>
          </a:xfrm>
          <a:prstGeom prst="rect">
            <a:avLst/>
          </a:prstGeom>
        </p:spPr>
      </p:pic>
    </p:spTree>
    <p:extLst>
      <p:ext uri="{BB962C8B-B14F-4D97-AF65-F5344CB8AC3E}">
        <p14:creationId xmlns:p14="http://schemas.microsoft.com/office/powerpoint/2010/main" val="2051524542"/>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Designing a stand-alone system around the batteries ensures that the battery health is maintained from over discharging.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assumption is that there is enough monthly insolation during the month of the lowest daily solar radiation in kWh/m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RETScreen is a good tool for this.</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652605"/>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model for this example shows that there is more than enough irradiance to keep the batteries charge with the four 395W panels.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month with the lowest irradiance is December with 4.12kWh/m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34 Watts consumed by the inverter is also included in the model.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Running the model for December only (lowest irradiance month).</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167434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model loads.</a:t>
            </a:r>
          </a:p>
        </p:txBody>
      </p:sp>
      <p:pic>
        <p:nvPicPr>
          <p:cNvPr id="10" name="Picture 9">
            <a:extLst>
              <a:ext uri="{FF2B5EF4-FFF2-40B4-BE49-F238E27FC236}">
                <a16:creationId xmlns:a16="http://schemas.microsoft.com/office/drawing/2014/main" id="{537F8D96-B662-6834-A253-D70C1BBD172B}"/>
              </a:ext>
            </a:extLst>
          </p:cNvPr>
          <p:cNvPicPr>
            <a:picLocks noChangeAspect="1"/>
          </p:cNvPicPr>
          <p:nvPr/>
        </p:nvPicPr>
        <p:blipFill>
          <a:blip r:embed="rId2"/>
          <a:stretch>
            <a:fillRect/>
          </a:stretch>
        </p:blipFill>
        <p:spPr>
          <a:xfrm>
            <a:off x="0" y="2498962"/>
            <a:ext cx="9144000" cy="1860076"/>
          </a:xfrm>
          <a:prstGeom prst="rect">
            <a:avLst/>
          </a:prstGeom>
        </p:spPr>
      </p:pic>
      <p:pic>
        <p:nvPicPr>
          <p:cNvPr id="13" name="Picture 12">
            <a:extLst>
              <a:ext uri="{FF2B5EF4-FFF2-40B4-BE49-F238E27FC236}">
                <a16:creationId xmlns:a16="http://schemas.microsoft.com/office/drawing/2014/main" id="{83A26647-BD15-7E7C-3E96-58C6CC98662B}"/>
              </a:ext>
            </a:extLst>
          </p:cNvPr>
          <p:cNvPicPr>
            <a:picLocks noChangeAspect="1"/>
          </p:cNvPicPr>
          <p:nvPr/>
        </p:nvPicPr>
        <p:blipFill>
          <a:blip r:embed="rId3"/>
          <a:stretch>
            <a:fillRect/>
          </a:stretch>
        </p:blipFill>
        <p:spPr>
          <a:xfrm>
            <a:off x="0" y="4808348"/>
            <a:ext cx="6229350" cy="657225"/>
          </a:xfrm>
          <a:prstGeom prst="rect">
            <a:avLst/>
          </a:prstGeom>
        </p:spPr>
      </p:pic>
    </p:spTree>
    <p:extLst>
      <p:ext uri="{BB962C8B-B14F-4D97-AF65-F5344CB8AC3E}">
        <p14:creationId xmlns:p14="http://schemas.microsoft.com/office/powerpoint/2010/main" val="2964882598"/>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only calculating December.</a:t>
            </a:r>
          </a:p>
        </p:txBody>
      </p:sp>
      <p:pic>
        <p:nvPicPr>
          <p:cNvPr id="5" name="Picture 4">
            <a:extLst>
              <a:ext uri="{FF2B5EF4-FFF2-40B4-BE49-F238E27FC236}">
                <a16:creationId xmlns:a16="http://schemas.microsoft.com/office/drawing/2014/main" id="{B8B68492-1C72-7132-E115-C6A23FBC8C49}"/>
              </a:ext>
            </a:extLst>
          </p:cNvPr>
          <p:cNvPicPr>
            <a:picLocks noChangeAspect="1"/>
          </p:cNvPicPr>
          <p:nvPr/>
        </p:nvPicPr>
        <p:blipFill>
          <a:blip r:embed="rId2"/>
          <a:stretch>
            <a:fillRect/>
          </a:stretch>
        </p:blipFill>
        <p:spPr>
          <a:xfrm>
            <a:off x="2652712" y="2014537"/>
            <a:ext cx="5732014" cy="4224338"/>
          </a:xfrm>
          <a:prstGeom prst="rect">
            <a:avLst/>
          </a:prstGeom>
        </p:spPr>
      </p:pic>
      <p:pic>
        <p:nvPicPr>
          <p:cNvPr id="7" name="Picture 6">
            <a:extLst>
              <a:ext uri="{FF2B5EF4-FFF2-40B4-BE49-F238E27FC236}">
                <a16:creationId xmlns:a16="http://schemas.microsoft.com/office/drawing/2014/main" id="{9CC82D05-85C2-9CE5-D7C8-F50AA2842583}"/>
              </a:ext>
            </a:extLst>
          </p:cNvPr>
          <p:cNvPicPr>
            <a:picLocks noChangeAspect="1"/>
          </p:cNvPicPr>
          <p:nvPr/>
        </p:nvPicPr>
        <p:blipFill>
          <a:blip r:embed="rId3"/>
          <a:stretch>
            <a:fillRect/>
          </a:stretch>
        </p:blipFill>
        <p:spPr>
          <a:xfrm>
            <a:off x="438150" y="2014537"/>
            <a:ext cx="2038350" cy="323850"/>
          </a:xfrm>
          <a:prstGeom prst="rect">
            <a:avLst/>
          </a:prstGeom>
        </p:spPr>
      </p:pic>
    </p:spTree>
    <p:extLst>
      <p:ext uri="{BB962C8B-B14F-4D97-AF65-F5344CB8AC3E}">
        <p14:creationId xmlns:p14="http://schemas.microsoft.com/office/powerpoint/2010/main" val="1381379920"/>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using the same parameters.</a:t>
            </a:r>
          </a:p>
        </p:txBody>
      </p:sp>
      <p:pic>
        <p:nvPicPr>
          <p:cNvPr id="6" name="Picture 5">
            <a:extLst>
              <a:ext uri="{FF2B5EF4-FFF2-40B4-BE49-F238E27FC236}">
                <a16:creationId xmlns:a16="http://schemas.microsoft.com/office/drawing/2014/main" id="{7BD31B20-44B8-5B47-CBC1-D5043562CD66}"/>
              </a:ext>
            </a:extLst>
          </p:cNvPr>
          <p:cNvPicPr>
            <a:picLocks noChangeAspect="1"/>
          </p:cNvPicPr>
          <p:nvPr/>
        </p:nvPicPr>
        <p:blipFill>
          <a:blip r:embed="rId2"/>
          <a:stretch>
            <a:fillRect/>
          </a:stretch>
        </p:blipFill>
        <p:spPr>
          <a:xfrm>
            <a:off x="65122" y="1819274"/>
            <a:ext cx="8783123" cy="4352926"/>
          </a:xfrm>
          <a:prstGeom prst="rect">
            <a:avLst/>
          </a:prstGeom>
        </p:spPr>
      </p:pic>
    </p:spTree>
    <p:extLst>
      <p:ext uri="{BB962C8B-B14F-4D97-AF65-F5344CB8AC3E}">
        <p14:creationId xmlns:p14="http://schemas.microsoft.com/office/powerpoint/2010/main" val="1682501192"/>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PV selection. 395W x 4 = 1580W</a:t>
            </a:r>
          </a:p>
          <a:p>
            <a:r>
              <a:rPr lang="en-US" sz="2800" dirty="0">
                <a:latin typeface="Arial" panose="020B0604020202020204" pitchFamily="34" charset="0"/>
                <a:ea typeface="Calibri" panose="020F0502020204030204" pitchFamily="34" charset="0"/>
                <a:cs typeface="Arial" panose="020B0604020202020204" pitchFamily="34" charset="0"/>
              </a:rPr>
              <a:t>Efficiency = 20.8% as per manufacturers specification.</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4AD993C-87B0-011B-EBFC-5E07E36F4CB6}"/>
              </a:ext>
            </a:extLst>
          </p:cNvPr>
          <p:cNvPicPr>
            <a:picLocks noChangeAspect="1"/>
          </p:cNvPicPr>
          <p:nvPr/>
        </p:nvPicPr>
        <p:blipFill>
          <a:blip r:embed="rId2"/>
          <a:stretch>
            <a:fillRect/>
          </a:stretch>
        </p:blipFill>
        <p:spPr>
          <a:xfrm>
            <a:off x="304800" y="2800349"/>
            <a:ext cx="8490857" cy="3571875"/>
          </a:xfrm>
          <a:prstGeom prst="rect">
            <a:avLst/>
          </a:prstGeom>
        </p:spPr>
      </p:pic>
    </p:spTree>
    <p:extLst>
      <p:ext uri="{BB962C8B-B14F-4D97-AF65-F5344CB8AC3E}">
        <p14:creationId xmlns:p14="http://schemas.microsoft.com/office/powerpoint/2010/main" val="1682895991"/>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Calculations for December by RETScreen.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December has Daily Solar Radiation Tilted in kWh/m²/d at 4.121.</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the 31 days in December the total radiation 127.752 kWh/m²/month.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31d x 4.121 kWh/m²/d = 127.752 kWh/m² for the month of December.</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2869500"/>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PV panels have an efficiency of 20.8%.</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That means it will convert 20.8% of this irradiance for the month.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efficiency is calculated by taking the area the panels take up compared to the amount of power it actually generates referenced to the STC standard at 1000 W/m²</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572748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127.752 kWh/m² x .208 (20.8%) = 26.57kWh/m</a:t>
            </a:r>
            <a:r>
              <a:rPr lang="en-US" sz="2800" baseline="30000" dirty="0">
                <a:latin typeface="Arial" panose="020B0604020202020204" pitchFamily="34" charset="0"/>
                <a:ea typeface="Calibri" panose="020F0502020204030204" pitchFamily="34" charset="0"/>
                <a:cs typeface="Arial" panose="020B0604020202020204" pitchFamily="34" charset="0"/>
              </a:rPr>
              <a:t>2</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26.57kWh/m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x 7.6m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 202kWh is the energy delivered from the PV panels to the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1% wiring loss for wire will be included in other calculations.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7656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means that it is discharged down to 10.50 volts over a 20 hour period while the total actual amp-hours it supplies is measured.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Sometimes ratings at the 6 hour rate and 100 hour rate are also given for comparison and for different applications.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6-hour rate is often used for industrial batteries, as that is a typical daily duty cycle.</a:t>
            </a:r>
          </a:p>
        </p:txBody>
      </p:sp>
    </p:spTree>
    <p:extLst>
      <p:ext uri="{BB962C8B-B14F-4D97-AF65-F5344CB8AC3E}">
        <p14:creationId xmlns:p14="http://schemas.microsoft.com/office/powerpoint/2010/main" val="288206060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is weighted at 93% efficient a one percent loss (wire) is now added for an effective 92% efficiency.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now leaving 186kWhs for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t>
            </a:r>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 per day has included the 90% efficiency of the inverter already.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8293442"/>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batteries have an approximate 85% efficiency in round trip charging.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depletes the available energy to 158kWhr at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The required </a:t>
            </a:r>
            <a:r>
              <a:rPr lang="en-US" sz="2800" dirty="0" err="1">
                <a:latin typeface="Arial" panose="020B0604020202020204" pitchFamily="34" charset="0"/>
                <a:ea typeface="Calibri" panose="020F0502020204030204" pitchFamily="34" charset="0"/>
                <a:cs typeface="Arial" panose="020B0604020202020204" pitchFamily="34" charset="0"/>
              </a:rPr>
              <a:t>kWhr</a:t>
            </a:r>
            <a:r>
              <a:rPr lang="en-US" sz="2800" dirty="0">
                <a:latin typeface="Arial" panose="020B0604020202020204" pitchFamily="34" charset="0"/>
                <a:ea typeface="Calibri" panose="020F0502020204030204" pitchFamily="34" charset="0"/>
                <a:cs typeface="Arial" panose="020B0604020202020204" pitchFamily="34" charset="0"/>
              </a:rPr>
              <a:t> for the month is 26.22 (845.8x31).</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is 6 times the available energy for this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8738481"/>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just one of the 395Watt panels provides the required energy for the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single panels produces 1.27kWh per day when only .851kWh are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One panel cannot produce the required current to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5495579"/>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One 395W panel on a MPPT charge controller can yield approximately 6.5A.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 enough to charge the batteries as per manufacturers recommended charge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092849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Another design consideration is to look at how many of the loads can be operated at the same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not a normal occurrence.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maximum load that can be put on the inverter needs to be calculated.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short durations the rated output of the inverter can be exceeded. The amount is in the manufacturers manual.</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2040863"/>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the sum of the breaker amperages were added up in the AC panel in the home, they would exceed the main breaker rating most of the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assumption is that not every load is on at the same time and those devices with thermostats will cycle on and off.</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3096049"/>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Surge is the maximum power that the inverter can supply, usually for only a short time (usually no longer than a second unless specified in the inverter’s specifications).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Some appliances, particularly those with electric motors, need a much higher start up surge than they do when running.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Pumps, freezers and refrigerators (compressors) are common examples of these.</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6204023"/>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You want to select an inverter with a continuous rating that will handle the surge rating of your appliance, so you don’t prematurely burn out the inverter.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Don’t rely on the inverter’s surge to start your equipment because inverters don’t like to operate in their surge mode unless the manufacturer claims to have a longer surge time than normal.</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2183834"/>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Typical is what the inverter needs to supply on a steady / regular basis.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the continuous rating.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usually much lower than the surge.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example, this would be what a refrigerator pulls after the first few seconds it takes for the motor to start up, or what it takes to run the microwave – or what all loads combined will total up to. </a:t>
            </a:r>
          </a:p>
        </p:txBody>
      </p:sp>
    </p:spTree>
    <p:extLst>
      <p:ext uri="{BB962C8B-B14F-4D97-AF65-F5344CB8AC3E}">
        <p14:creationId xmlns:p14="http://schemas.microsoft.com/office/powerpoint/2010/main" val="1275238504"/>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proper size of inverter will be a measurement based on the typical power and surge power necessary.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your equipment has a startup requirement, you’ll need to supply additional surge power in order to not burn out your inverter.</a:t>
            </a:r>
          </a:p>
        </p:txBody>
      </p:sp>
    </p:spTree>
    <p:extLst>
      <p:ext uri="{BB962C8B-B14F-4D97-AF65-F5344CB8AC3E}">
        <p14:creationId xmlns:p14="http://schemas.microsoft.com/office/powerpoint/2010/main" val="1246500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100hour rate is useful for figuring battery capacity for long-term backup amp-hour requirements.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Four days of discharging is approximately 100 hours.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279926"/>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First, you need to determine what items you need to power and for how long. Here is an example (watt requirements vary):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Lights – maximum 50 watts</a:t>
            </a:r>
          </a:p>
          <a:p>
            <a:r>
              <a:rPr lang="en-US" sz="2800" dirty="0">
                <a:latin typeface="Arial" panose="020B0604020202020204" pitchFamily="34" charset="0"/>
                <a:ea typeface="Calibri" panose="020F0502020204030204" pitchFamily="34" charset="0"/>
                <a:cs typeface="Arial" panose="020B0604020202020204" pitchFamily="34" charset="0"/>
              </a:rPr>
              <a:t>Refrigerator – About 1000 VA</a:t>
            </a:r>
          </a:p>
          <a:p>
            <a:r>
              <a:rPr lang="en-US" sz="2800" dirty="0">
                <a:latin typeface="Arial" panose="020B0604020202020204" pitchFamily="34" charset="0"/>
                <a:ea typeface="Calibri" panose="020F0502020204030204" pitchFamily="34" charset="0"/>
                <a:cs typeface="Arial" panose="020B0604020202020204" pitchFamily="34" charset="0"/>
              </a:rPr>
              <a:t>Radio – maximum 10 watts</a:t>
            </a:r>
          </a:p>
          <a:p>
            <a:r>
              <a:rPr lang="en-US" sz="2800" dirty="0">
                <a:latin typeface="Arial" panose="020B0604020202020204" pitchFamily="34" charset="0"/>
                <a:ea typeface="Calibri" panose="020F0502020204030204" pitchFamily="34" charset="0"/>
                <a:cs typeface="Arial" panose="020B0604020202020204" pitchFamily="34" charset="0"/>
              </a:rPr>
              <a:t>Induction cook top – 1000 watts</a:t>
            </a:r>
          </a:p>
          <a:p>
            <a:r>
              <a:rPr lang="en-US" sz="2800" dirty="0">
                <a:latin typeface="Arial" panose="020B0604020202020204" pitchFamily="34" charset="0"/>
                <a:ea typeface="Calibri" panose="020F0502020204030204" pitchFamily="34" charset="0"/>
                <a:cs typeface="Arial" panose="020B0604020202020204" pitchFamily="34" charset="0"/>
              </a:rPr>
              <a:t>Fans – 66 watts</a:t>
            </a:r>
          </a:p>
          <a:p>
            <a:r>
              <a:rPr lang="en-US" sz="2800" dirty="0">
                <a:latin typeface="Arial" panose="020B0604020202020204" pitchFamily="34" charset="0"/>
                <a:ea typeface="Calibri" panose="020F0502020204030204" pitchFamily="34" charset="0"/>
                <a:cs typeface="Arial" panose="020B0604020202020204" pitchFamily="34" charset="0"/>
              </a:rPr>
              <a:t>Total wattage needed is 2126 watts. </a:t>
            </a:r>
          </a:p>
        </p:txBody>
      </p:sp>
    </p:spTree>
    <p:extLst>
      <p:ext uri="{BB962C8B-B14F-4D97-AF65-F5344CB8AC3E}">
        <p14:creationId xmlns:p14="http://schemas.microsoft.com/office/powerpoint/2010/main" val="3981055796"/>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fridge and the fans also have a VA rating, not a Wattage 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VA includes the power factor.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VA will be greater than the wattage.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the VA rating when sizing the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power factor is not included (most do not), use the VA 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6860491"/>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fridge has a startup power requirement so allow 2 times the continuous wattage for startup requirements. 1000W x 2 = 2000W plus the other loads = 3126W.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Chances are that not everything will be on and running at the same time.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3000W inverter will work for this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more loads are expected in future, may consider a 4000W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2425109"/>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Recap of the fundamentals for designing a stand-alone battery based electrical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Identify the daily electrical devices that can / will be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Anticipate the length of time these will be used on a daily basis.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Find the wattage / VA of each of these devices.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2725884"/>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Based on the wattage / VA and the number of hours or portion of hours calculate the Watt x hours for each device (</a:t>
            </a:r>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using an inverter add 10% to each AC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(assuming 90% efficient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less than 90% add appropriate percent to AC loads.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7404896"/>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Decide on a battery bank nominal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Common values are 12V, 24V and 48V.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Calculate Ahr from your </a:t>
            </a:r>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96347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Take the </a:t>
            </a:r>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 and divide it by the nominal voltage selected.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Example 1000Whr of energy required per day.</a:t>
            </a:r>
          </a:p>
          <a:p>
            <a:r>
              <a:rPr lang="en-US" sz="2800" dirty="0">
                <a:latin typeface="Arial" panose="020B0604020202020204" pitchFamily="34" charset="0"/>
                <a:ea typeface="Calibri" panose="020F0502020204030204" pitchFamily="34" charset="0"/>
                <a:cs typeface="Arial" panose="020B0604020202020204" pitchFamily="34" charset="0"/>
              </a:rPr>
              <a:t>(This includes inverter usage)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Ahr = </a:t>
            </a:r>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 / Volts:</a:t>
            </a:r>
          </a:p>
          <a:p>
            <a:r>
              <a:rPr lang="en-US" sz="2800" dirty="0">
                <a:latin typeface="Arial" panose="020B0604020202020204" pitchFamily="34" charset="0"/>
                <a:ea typeface="Calibri" panose="020F0502020204030204" pitchFamily="34" charset="0"/>
                <a:cs typeface="Arial" panose="020B0604020202020204" pitchFamily="34" charset="0"/>
              </a:rPr>
              <a:t>83.3Ahr = 1000Whr / 12V</a:t>
            </a:r>
          </a:p>
          <a:p>
            <a:r>
              <a:rPr lang="en-US" sz="2800" dirty="0">
                <a:latin typeface="Arial" panose="020B0604020202020204" pitchFamily="34" charset="0"/>
                <a:ea typeface="Calibri" panose="020F0502020204030204" pitchFamily="34" charset="0"/>
                <a:cs typeface="Arial" panose="020B0604020202020204" pitchFamily="34" charset="0"/>
              </a:rPr>
              <a:t>41.6Ahr = 1000Whr / 24V</a:t>
            </a:r>
          </a:p>
          <a:p>
            <a:r>
              <a:rPr lang="en-US" sz="2800" dirty="0">
                <a:latin typeface="Arial" panose="020B0604020202020204" pitchFamily="34" charset="0"/>
                <a:ea typeface="Calibri" panose="020F0502020204030204" pitchFamily="34" charset="0"/>
                <a:cs typeface="Arial" panose="020B0604020202020204" pitchFamily="34" charset="0"/>
              </a:rPr>
              <a:t>20.8Aht = 1000Whr / 48V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515920"/>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Next step is to decide on how many days of autonomy is required (days without charging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Three is a normal choice.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Ahr now required are 3 times the one-day Ahr calculated.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7633553"/>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12V system = 250Ahr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24V system = 125Ahr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48V system = 62.5Ahr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Let's pick the 12V system for the rest of this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8407541"/>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12V system = 250Ahr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step is to decide on the depth of discharge (DoD) for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- 50%  - 80% are all normal options.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DoD will depend on the battery technology that is being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1414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LOW VOLTAGE DISCONNECT (LVD OR LVCO)</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Many charging systems offer the ability to program a Low Voltage Disconnect (LVD) or Cut Off (LVCO) which can remove the load from the battery or start a backup generator.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By default, this may be set by the charger manufacturer at 1.75 volts per cell (VPC)(Lead acid).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Always verify the default settings and adjust as required.</a:t>
            </a:r>
          </a:p>
        </p:txBody>
      </p:sp>
    </p:spTree>
    <p:extLst>
      <p:ext uri="{BB962C8B-B14F-4D97-AF65-F5344CB8AC3E}">
        <p14:creationId xmlns:p14="http://schemas.microsoft.com/office/powerpoint/2010/main" val="3452539928"/>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If Lithium is used an 80% DoD is normal.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Nickel Iron is used 80% DoD is normal.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Lead acid is used 20% – 50% is normal.</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example: 50% using AGM Lead 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665831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12Volt 250Ahr is now doubled using 50% DoD from 250Ahr to 500Ahr.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Next step is to find a battery to be used for this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Rolls battery company has a great website for choosing a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https://www.rollsbattery.com</a:t>
            </a: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2976671"/>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Click on their Battery icon.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select: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Renewable Energy</a:t>
            </a:r>
          </a:p>
          <a:p>
            <a:r>
              <a:rPr lang="en-US" sz="2800" dirty="0">
                <a:latin typeface="Arial" panose="020B0604020202020204" pitchFamily="34" charset="0"/>
                <a:ea typeface="Calibri" panose="020F0502020204030204" pitchFamily="34" charset="0"/>
                <a:cs typeface="Arial" panose="020B0604020202020204" pitchFamily="34" charset="0"/>
              </a:rPr>
              <a:t>AGM</a:t>
            </a:r>
          </a:p>
          <a:p>
            <a:r>
              <a:rPr lang="en-US" sz="2800" dirty="0">
                <a:latin typeface="Arial" panose="020B0604020202020204" pitchFamily="34" charset="0"/>
                <a:ea typeface="Calibri" panose="020F0502020204030204" pitchFamily="34" charset="0"/>
                <a:cs typeface="Arial" panose="020B0604020202020204" pitchFamily="34" charset="0"/>
              </a:rPr>
              <a:t>12V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E6E951B-FDFA-3AFD-BC4A-77AF20ABEE8E}"/>
              </a:ext>
            </a:extLst>
          </p:cNvPr>
          <p:cNvPicPr>
            <a:picLocks noChangeAspect="1"/>
          </p:cNvPicPr>
          <p:nvPr/>
        </p:nvPicPr>
        <p:blipFill>
          <a:blip r:embed="rId2"/>
          <a:stretch>
            <a:fillRect/>
          </a:stretch>
        </p:blipFill>
        <p:spPr>
          <a:xfrm>
            <a:off x="3801596" y="1747839"/>
            <a:ext cx="4542303" cy="4531278"/>
          </a:xfrm>
          <a:prstGeom prst="rect">
            <a:avLst/>
          </a:prstGeom>
        </p:spPr>
      </p:pic>
      <p:sp>
        <p:nvSpPr>
          <p:cNvPr id="5" name="TextBox 4">
            <a:extLst>
              <a:ext uri="{FF2B5EF4-FFF2-40B4-BE49-F238E27FC236}">
                <a16:creationId xmlns:a16="http://schemas.microsoft.com/office/drawing/2014/main" id="{058DD04B-039E-0631-A9DD-17ABAED48F32}"/>
              </a:ext>
            </a:extLst>
          </p:cNvPr>
          <p:cNvSpPr txBox="1"/>
          <p:nvPr/>
        </p:nvSpPr>
        <p:spPr>
          <a:xfrm>
            <a:off x="6915149" y="6362700"/>
            <a:ext cx="14287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965807282"/>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At first look two of these should provide the 500Ahr.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Click on the Battery Specifications.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A79B06B-892A-A39D-2EC0-E9005CE7B0BF}"/>
              </a:ext>
            </a:extLst>
          </p:cNvPr>
          <p:cNvPicPr>
            <a:picLocks noChangeAspect="1"/>
          </p:cNvPicPr>
          <p:nvPr/>
        </p:nvPicPr>
        <p:blipFill>
          <a:blip r:embed="rId2"/>
          <a:stretch>
            <a:fillRect/>
          </a:stretch>
        </p:blipFill>
        <p:spPr>
          <a:xfrm>
            <a:off x="6157912" y="1728789"/>
            <a:ext cx="2505075" cy="4019550"/>
          </a:xfrm>
          <a:prstGeom prst="rect">
            <a:avLst/>
          </a:prstGeom>
        </p:spPr>
      </p:pic>
      <p:pic>
        <p:nvPicPr>
          <p:cNvPr id="7" name="Picture 6">
            <a:extLst>
              <a:ext uri="{FF2B5EF4-FFF2-40B4-BE49-F238E27FC236}">
                <a16:creationId xmlns:a16="http://schemas.microsoft.com/office/drawing/2014/main" id="{383D3FB9-4EAD-809E-701E-E2D333959E97}"/>
              </a:ext>
            </a:extLst>
          </p:cNvPr>
          <p:cNvPicPr>
            <a:picLocks noChangeAspect="1"/>
          </p:cNvPicPr>
          <p:nvPr/>
        </p:nvPicPr>
        <p:blipFill>
          <a:blip r:embed="rId3"/>
          <a:stretch>
            <a:fillRect/>
          </a:stretch>
        </p:blipFill>
        <p:spPr>
          <a:xfrm>
            <a:off x="148589" y="4036218"/>
            <a:ext cx="5978407" cy="1626396"/>
          </a:xfrm>
          <a:prstGeom prst="rect">
            <a:avLst/>
          </a:prstGeom>
        </p:spPr>
      </p:pic>
      <p:sp>
        <p:nvSpPr>
          <p:cNvPr id="8" name="TextBox 7">
            <a:extLst>
              <a:ext uri="{FF2B5EF4-FFF2-40B4-BE49-F238E27FC236}">
                <a16:creationId xmlns:a16="http://schemas.microsoft.com/office/drawing/2014/main" id="{EF21B3CF-F89E-A8C4-99B6-22C8986E2399}"/>
              </a:ext>
            </a:extLst>
          </p:cNvPr>
          <p:cNvSpPr txBox="1"/>
          <p:nvPr/>
        </p:nvSpPr>
        <p:spPr>
          <a:xfrm>
            <a:off x="6915149" y="6362700"/>
            <a:ext cx="14287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83381717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At the 100 Hour Rate (4 days) there are 290Ah available. Slightly less for 3 days.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have the 500Ahr required, two of these batteries need to be placed in parallel.</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474249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provides a recommended charge rate of 50A per battery.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two in parallel this requires 100A of charging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58DD04B-039E-0631-A9DD-17ABAED48F32}"/>
              </a:ext>
            </a:extLst>
          </p:cNvPr>
          <p:cNvSpPr txBox="1"/>
          <p:nvPr/>
        </p:nvSpPr>
        <p:spPr>
          <a:xfrm>
            <a:off x="6915149" y="6362700"/>
            <a:ext cx="1428750"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C0A52BA7-00B3-AAF8-9F73-1EEC037434E7}"/>
              </a:ext>
            </a:extLst>
          </p:cNvPr>
          <p:cNvPicPr>
            <a:picLocks noChangeAspect="1"/>
          </p:cNvPicPr>
          <p:nvPr/>
        </p:nvPicPr>
        <p:blipFill>
          <a:blip r:embed="rId2"/>
          <a:stretch>
            <a:fillRect/>
          </a:stretch>
        </p:blipFill>
        <p:spPr>
          <a:xfrm>
            <a:off x="2809875" y="3998865"/>
            <a:ext cx="4629150" cy="1914525"/>
          </a:xfrm>
          <a:prstGeom prst="rect">
            <a:avLst/>
          </a:prstGeom>
        </p:spPr>
      </p:pic>
    </p:spTree>
    <p:extLst>
      <p:ext uri="{BB962C8B-B14F-4D97-AF65-F5344CB8AC3E}">
        <p14:creationId xmlns:p14="http://schemas.microsoft.com/office/powerpoint/2010/main" val="881753494"/>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provide 100A of current will take more than one MPPT charge controllers.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an expensive option.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battery bank voltage change to a higher value is an option to reduce this high charge current.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03299185"/>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24Volt 125Ahr is now doubled using 50% DoD from 125Ahr to 250Ahr.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Next step is to find batteries to be used for this 24Volt setup.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Rolls battery company again.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https://www.rollsbattery.com</a:t>
            </a: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1301437"/>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same battery can be used.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Instead of being in parallel, two can be put into series.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recommended charging current is 50A.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charge controller that can handle 60A is recommended.</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7325903"/>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Another option is to go to 48Volt for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Where 4 batteries of 125Ahr each in series will also work.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These have a recommended charge current of 30A.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 30A MPPT charge controller is easy to find.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0075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Charge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Current applied to a cell to restore its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rate is usually expressed in terms of the cell's C Rate.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rate is also commonly expressed as a fraction of the capacity of the battery. </a:t>
            </a:r>
          </a:p>
        </p:txBody>
      </p:sp>
    </p:spTree>
    <p:extLst>
      <p:ext uri="{BB962C8B-B14F-4D97-AF65-F5344CB8AC3E}">
        <p14:creationId xmlns:p14="http://schemas.microsoft.com/office/powerpoint/2010/main" val="21117428"/>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EPEVER has a 60A MPPT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870F550-07FF-77EF-7720-25627D07357A}"/>
              </a:ext>
            </a:extLst>
          </p:cNvPr>
          <p:cNvPicPr>
            <a:picLocks noChangeAspect="1"/>
          </p:cNvPicPr>
          <p:nvPr/>
        </p:nvPicPr>
        <p:blipFill>
          <a:blip r:embed="rId2"/>
          <a:stretch>
            <a:fillRect/>
          </a:stretch>
        </p:blipFill>
        <p:spPr>
          <a:xfrm>
            <a:off x="762000" y="1809749"/>
            <a:ext cx="7939087" cy="4651737"/>
          </a:xfrm>
          <a:prstGeom prst="rect">
            <a:avLst/>
          </a:prstGeom>
        </p:spPr>
      </p:pic>
      <p:sp>
        <p:nvSpPr>
          <p:cNvPr id="5" name="TextBox 4">
            <a:extLst>
              <a:ext uri="{FF2B5EF4-FFF2-40B4-BE49-F238E27FC236}">
                <a16:creationId xmlns:a16="http://schemas.microsoft.com/office/drawing/2014/main" id="{20476E80-8907-B8C9-17CC-8A2E6EEBB094}"/>
              </a:ext>
            </a:extLst>
          </p:cNvPr>
          <p:cNvSpPr txBox="1"/>
          <p:nvPr/>
        </p:nvSpPr>
        <p:spPr>
          <a:xfrm>
            <a:off x="8048624" y="6488668"/>
            <a:ext cx="981076" cy="369332"/>
          </a:xfrm>
          <a:prstGeom prst="rect">
            <a:avLst/>
          </a:prstGeom>
          <a:noFill/>
        </p:spPr>
        <p:txBody>
          <a:bodyPr wrap="square" rtlCol="0">
            <a:spAutoFit/>
          </a:bodyPr>
          <a:lstStyle/>
          <a:p>
            <a:r>
              <a:rPr lang="en-US" dirty="0"/>
              <a:t>EPEVER</a:t>
            </a:r>
            <a:endParaRPr lang="en-CA" dirty="0"/>
          </a:p>
        </p:txBody>
      </p:sp>
    </p:spTree>
    <p:extLst>
      <p:ext uri="{BB962C8B-B14F-4D97-AF65-F5344CB8AC3E}">
        <p14:creationId xmlns:p14="http://schemas.microsoft.com/office/powerpoint/2010/main" val="2658261097"/>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Either choice will work.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lower amperage system will use cheaper wire (smaller AWG).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input voltage of the charge controllers is normally 150Vdc.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next step is to determine the month with the lowest irradiance per day.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1827303"/>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In Belize City that month is December with a Daily Solar Radiation Tilted in kWh/m²/d at 4.121.</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San Pedro that month is also December with a Daily Solar Radiation Tilted in kWh/m²/d at 4.61.</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2428019"/>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Calculations for December by RETScreen.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December has Daily Solar Radiation Tilted in kWh/m²/d at 4.121.</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the 31 days in December the total radiation 127.752 kWh/m²/month.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31d x 4.121 kWh/m²/d = 127.752 kWh/m² for the month of December.</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2019066"/>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example requires 1000Whr/day delivered into the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Panels over 400Watts typically have an efficiency of at least 20%. </a:t>
            </a:r>
          </a:p>
          <a:p>
            <a:r>
              <a:rPr lang="en-US" sz="2800" dirty="0">
                <a:latin typeface="Arial" panose="020B0604020202020204" pitchFamily="34" charset="0"/>
                <a:ea typeface="Calibri" panose="020F0502020204030204" pitchFamily="34" charset="0"/>
                <a:cs typeface="Arial" panose="020B0604020202020204" pitchFamily="34" charset="0"/>
              </a:rPr>
              <a:t>Applying this efficiency harvest 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4.121 kWh/m²/day x .20 (20.0%) = 0.82kWh/m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0.82kWh/m</a:t>
            </a:r>
            <a:r>
              <a:rPr lang="en-US" sz="2800" baseline="30000" dirty="0">
                <a:latin typeface="Arial" panose="020B0604020202020204" pitchFamily="34" charset="0"/>
                <a:ea typeface="Calibri" panose="020F0502020204030204" pitchFamily="34" charset="0"/>
                <a:cs typeface="Arial" panose="020B0604020202020204" pitchFamily="34" charset="0"/>
              </a:rPr>
              <a:t>2 </a:t>
            </a:r>
            <a:r>
              <a:rPr lang="en-US" sz="2800" dirty="0">
                <a:latin typeface="Arial" panose="020B0604020202020204" pitchFamily="34" charset="0"/>
                <a:ea typeface="Calibri" panose="020F0502020204030204" pitchFamily="34" charset="0"/>
                <a:cs typeface="Arial" panose="020B0604020202020204" pitchFamily="34" charset="0"/>
              </a:rPr>
              <a:t> x the area of the array is the energy delivered from the PV panels to the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01603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charge controller is weighted at 93% efficient a one percent loss (wire) is now added for an effective 92% efficiency.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is 85% efficient.</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means the </a:t>
            </a:r>
            <a:r>
              <a:rPr lang="en-US" sz="2800" dirty="0" err="1">
                <a:latin typeface="Arial" panose="020B0604020202020204" pitchFamily="34" charset="0"/>
                <a:ea typeface="Calibri" panose="020F0502020204030204" pitchFamily="34" charset="0"/>
                <a:cs typeface="Arial" panose="020B0604020202020204" pitchFamily="34" charset="0"/>
              </a:rPr>
              <a:t>kWhr</a:t>
            </a:r>
            <a:r>
              <a:rPr lang="en-US" sz="2800" dirty="0">
                <a:latin typeface="Arial" panose="020B0604020202020204" pitchFamily="34" charset="0"/>
                <a:ea typeface="Calibri" panose="020F0502020204030204" pitchFamily="34" charset="0"/>
                <a:cs typeface="Arial" panose="020B0604020202020204" pitchFamily="34" charset="0"/>
              </a:rPr>
              <a:t>/day needs to be 1000Whr x 129% more or 1290kWhr/day.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984982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PV module / array can produce 0.82kWh/m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To calculate the required area of PV we divide the total required energy (1.29kWhr/day) by the available PV module production/m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/day to get the area of the array = 1.57 square meters of PV panel with 20% efficiency.</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204989"/>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100% efficiency = 1m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at 1000W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50% = 2m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at 1000W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 5m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at 1000W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 1m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at 200W</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 1.57m</a:t>
            </a:r>
            <a:r>
              <a:rPr lang="en-US" sz="2800" baseline="30000" dirty="0">
                <a:latin typeface="Arial" panose="020B0604020202020204" pitchFamily="34" charset="0"/>
                <a:ea typeface="Calibri" panose="020F0502020204030204" pitchFamily="34" charset="0"/>
                <a:cs typeface="Arial" panose="020B0604020202020204" pitchFamily="34" charset="0"/>
              </a:rPr>
              <a:t>2</a:t>
            </a:r>
            <a:r>
              <a:rPr lang="en-US" sz="2800" dirty="0">
                <a:latin typeface="Arial" panose="020B0604020202020204" pitchFamily="34" charset="0"/>
                <a:ea typeface="Calibri" panose="020F0502020204030204" pitchFamily="34" charset="0"/>
                <a:cs typeface="Arial" panose="020B0604020202020204" pitchFamily="34" charset="0"/>
              </a:rPr>
              <a:t> at 315W</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4485400"/>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current that can be extracted by an MPPT charge controller from a 315Watt PV module to a 48Volt battery bank is around 6A.</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array must be sized to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30A x 58V = 1740W (48V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50A x 28V = 1400W (24V battery bank)</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Array of 1400W with a battery bank of 24V will work.</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2178627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Continuing with the same 1000Whr requirements.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time using a lithium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Same three days of autonomy.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Ahr = </a:t>
            </a:r>
            <a:r>
              <a:rPr lang="en-US" sz="2800" dirty="0" err="1">
                <a:latin typeface="Arial" panose="020B0604020202020204" pitchFamily="34" charset="0"/>
                <a:ea typeface="Calibri" panose="020F0502020204030204" pitchFamily="34" charset="0"/>
                <a:cs typeface="Arial" panose="020B0604020202020204" pitchFamily="34" charset="0"/>
              </a:rPr>
              <a:t>Whr</a:t>
            </a:r>
            <a:r>
              <a:rPr lang="en-US" sz="2800" dirty="0">
                <a:latin typeface="Arial" panose="020B0604020202020204" pitchFamily="34" charset="0"/>
                <a:ea typeface="Calibri" panose="020F0502020204030204" pitchFamily="34" charset="0"/>
                <a:cs typeface="Arial" panose="020B0604020202020204" pitchFamily="34" charset="0"/>
              </a:rPr>
              <a:t> / Volts x 3 days: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83.3Ahr = 1000Whr / 12V (x 3) = 250Ahr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1081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C-Rate (C):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Discharge or charge current, in amperes, expressed in multiples of the rated capacity.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example, C/10 discharge current for a battery rated at 150 Ah is: 150 AH/10 = 15.0 A</a:t>
            </a:r>
          </a:p>
        </p:txBody>
      </p:sp>
    </p:spTree>
    <p:extLst>
      <p:ext uri="{BB962C8B-B14F-4D97-AF65-F5344CB8AC3E}">
        <p14:creationId xmlns:p14="http://schemas.microsoft.com/office/powerpoint/2010/main" val="2526879795"/>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12Volt 250Ahr is increased using 80% DoD from 250Ahr to 312Ahr. (lithium)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Next step is to find a battery to be used for this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Rolls battery company has a great website for choosing a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https://www.rollsbattery.com</a:t>
            </a: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5480680"/>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Click on their Battery icon.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select: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Renewable Energy</a:t>
            </a:r>
          </a:p>
          <a:p>
            <a:r>
              <a:rPr lang="en-US" sz="2800" dirty="0">
                <a:latin typeface="Arial" panose="020B0604020202020204" pitchFamily="34" charset="0"/>
                <a:ea typeface="Calibri" panose="020F0502020204030204" pitchFamily="34" charset="0"/>
                <a:cs typeface="Arial" panose="020B0604020202020204" pitchFamily="34" charset="0"/>
              </a:rPr>
              <a:t>LFP</a:t>
            </a:r>
          </a:p>
          <a:p>
            <a:r>
              <a:rPr lang="en-US" sz="2800" dirty="0">
                <a:latin typeface="Arial" panose="020B0604020202020204" pitchFamily="34" charset="0"/>
                <a:ea typeface="Calibri" panose="020F0502020204030204" pitchFamily="34" charset="0"/>
                <a:cs typeface="Arial" panose="020B0604020202020204" pitchFamily="34" charset="0"/>
              </a:rPr>
              <a:t>12V</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058DD04B-039E-0631-A9DD-17ABAED48F32}"/>
              </a:ext>
            </a:extLst>
          </p:cNvPr>
          <p:cNvSpPr txBox="1"/>
          <p:nvPr/>
        </p:nvSpPr>
        <p:spPr>
          <a:xfrm>
            <a:off x="6915149" y="6362700"/>
            <a:ext cx="1428750" cy="369332"/>
          </a:xfrm>
          <a:prstGeom prst="rect">
            <a:avLst/>
          </a:prstGeom>
          <a:noFill/>
        </p:spPr>
        <p:txBody>
          <a:bodyPr wrap="square" rtlCol="0">
            <a:spAutoFit/>
          </a:bodyPr>
          <a:lstStyle/>
          <a:p>
            <a:r>
              <a:rPr lang="en-US" dirty="0"/>
              <a:t>Rolls Battery</a:t>
            </a:r>
            <a:endParaRPr lang="en-CA" dirty="0"/>
          </a:p>
        </p:txBody>
      </p:sp>
      <p:pic>
        <p:nvPicPr>
          <p:cNvPr id="6" name="Picture 5">
            <a:extLst>
              <a:ext uri="{FF2B5EF4-FFF2-40B4-BE49-F238E27FC236}">
                <a16:creationId xmlns:a16="http://schemas.microsoft.com/office/drawing/2014/main" id="{8E183E53-932D-D80D-0F6D-85187D272B5F}"/>
              </a:ext>
            </a:extLst>
          </p:cNvPr>
          <p:cNvPicPr>
            <a:picLocks noChangeAspect="1"/>
          </p:cNvPicPr>
          <p:nvPr/>
        </p:nvPicPr>
        <p:blipFill>
          <a:blip r:embed="rId2"/>
          <a:stretch>
            <a:fillRect/>
          </a:stretch>
        </p:blipFill>
        <p:spPr>
          <a:xfrm>
            <a:off x="4110039" y="1758289"/>
            <a:ext cx="4729161" cy="4604411"/>
          </a:xfrm>
          <a:prstGeom prst="rect">
            <a:avLst/>
          </a:prstGeom>
        </p:spPr>
      </p:pic>
    </p:spTree>
    <p:extLst>
      <p:ext uri="{BB962C8B-B14F-4D97-AF65-F5344CB8AC3E}">
        <p14:creationId xmlns:p14="http://schemas.microsoft.com/office/powerpoint/2010/main" val="4078234321"/>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At first look two of these should provide the 300Ahr.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Click on the Battery Specifications.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Note: Lithium battery is 95% efficient,</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unlike the 80 - 85% of the lead acid.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21B3CF-F89E-A8C4-99B6-22C8986E2399}"/>
              </a:ext>
            </a:extLst>
          </p:cNvPr>
          <p:cNvSpPr txBox="1"/>
          <p:nvPr/>
        </p:nvSpPr>
        <p:spPr>
          <a:xfrm>
            <a:off x="6915149" y="6362700"/>
            <a:ext cx="1428750" cy="369332"/>
          </a:xfrm>
          <a:prstGeom prst="rect">
            <a:avLst/>
          </a:prstGeom>
          <a:noFill/>
        </p:spPr>
        <p:txBody>
          <a:bodyPr wrap="square" rtlCol="0">
            <a:spAutoFit/>
          </a:bodyPr>
          <a:lstStyle/>
          <a:p>
            <a:r>
              <a:rPr lang="en-US" dirty="0"/>
              <a:t>Rolls Battery</a:t>
            </a:r>
            <a:endParaRPr lang="en-CA" dirty="0"/>
          </a:p>
        </p:txBody>
      </p:sp>
      <p:pic>
        <p:nvPicPr>
          <p:cNvPr id="3" name="Picture 2">
            <a:extLst>
              <a:ext uri="{FF2B5EF4-FFF2-40B4-BE49-F238E27FC236}">
                <a16:creationId xmlns:a16="http://schemas.microsoft.com/office/drawing/2014/main" id="{ADD7B2B7-76D3-3C6C-37DE-3B32BA23CFC7}"/>
              </a:ext>
            </a:extLst>
          </p:cNvPr>
          <p:cNvPicPr>
            <a:picLocks noChangeAspect="1"/>
          </p:cNvPicPr>
          <p:nvPr/>
        </p:nvPicPr>
        <p:blipFill>
          <a:blip r:embed="rId2"/>
          <a:stretch>
            <a:fillRect/>
          </a:stretch>
        </p:blipFill>
        <p:spPr>
          <a:xfrm>
            <a:off x="6486525" y="1945479"/>
            <a:ext cx="2352675" cy="3952875"/>
          </a:xfrm>
          <a:prstGeom prst="rect">
            <a:avLst/>
          </a:prstGeom>
        </p:spPr>
      </p:pic>
    </p:spTree>
    <p:extLst>
      <p:ext uri="{BB962C8B-B14F-4D97-AF65-F5344CB8AC3E}">
        <p14:creationId xmlns:p14="http://schemas.microsoft.com/office/powerpoint/2010/main" val="138268924"/>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5E71BA-BDC3-9154-302F-29A303700A18}"/>
              </a:ext>
            </a:extLst>
          </p:cNvPr>
          <p:cNvPicPr>
            <a:picLocks noChangeAspect="1"/>
          </p:cNvPicPr>
          <p:nvPr/>
        </p:nvPicPr>
        <p:blipFill>
          <a:blip r:embed="rId2"/>
          <a:stretch>
            <a:fillRect/>
          </a:stretch>
        </p:blipFill>
        <p:spPr>
          <a:xfrm>
            <a:off x="751949" y="3682796"/>
            <a:ext cx="8087251" cy="3104332"/>
          </a:xfrm>
          <a:prstGeom prst="rect">
            <a:avLst/>
          </a:prstGeom>
        </p:spPr>
      </p:pic>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Charge rates depend on temperature. </a:t>
            </a:r>
          </a:p>
          <a:p>
            <a:r>
              <a:rPr lang="en-US" sz="2800" dirty="0">
                <a:latin typeface="Arial" panose="020B0604020202020204" pitchFamily="34" charset="0"/>
                <a:ea typeface="Calibri" panose="020F0502020204030204" pitchFamily="34" charset="0"/>
                <a:cs typeface="Arial" panose="020B0604020202020204" pitchFamily="34" charset="0"/>
              </a:rPr>
              <a:t>For Belize the maximum charge current is:</a:t>
            </a:r>
          </a:p>
          <a:p>
            <a:r>
              <a:rPr lang="en-US" sz="2800" dirty="0">
                <a:latin typeface="Arial" panose="020B0604020202020204" pitchFamily="34" charset="0"/>
                <a:ea typeface="Calibri" panose="020F0502020204030204" pitchFamily="34" charset="0"/>
                <a:cs typeface="Arial" panose="020B0604020202020204" pitchFamily="34" charset="0"/>
              </a:rPr>
              <a:t>300Ahr at 0.5C = 150A  or  0.2C = 60A</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21B3CF-F89E-A8C4-99B6-22C8986E2399}"/>
              </a:ext>
            </a:extLst>
          </p:cNvPr>
          <p:cNvSpPr txBox="1"/>
          <p:nvPr/>
        </p:nvSpPr>
        <p:spPr>
          <a:xfrm>
            <a:off x="5333999" y="6348457"/>
            <a:ext cx="14287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26999577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Time to charge from 20% SoC  to 100% SoC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At 0.5C =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100 minutes</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(120 – 20)</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0.2C =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240 minutes</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(300 - 60)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90947A8-2FC3-AA91-2672-922CD704228F}"/>
              </a:ext>
            </a:extLst>
          </p:cNvPr>
          <p:cNvPicPr>
            <a:picLocks noChangeAspect="1"/>
          </p:cNvPicPr>
          <p:nvPr/>
        </p:nvPicPr>
        <p:blipFill>
          <a:blip r:embed="rId2"/>
          <a:stretch>
            <a:fillRect/>
          </a:stretch>
        </p:blipFill>
        <p:spPr>
          <a:xfrm>
            <a:off x="2681571" y="1960889"/>
            <a:ext cx="6157629" cy="4771143"/>
          </a:xfrm>
          <a:prstGeom prst="rect">
            <a:avLst/>
          </a:prstGeom>
        </p:spPr>
      </p:pic>
      <p:sp>
        <p:nvSpPr>
          <p:cNvPr id="8" name="TextBox 7">
            <a:extLst>
              <a:ext uri="{FF2B5EF4-FFF2-40B4-BE49-F238E27FC236}">
                <a16:creationId xmlns:a16="http://schemas.microsoft.com/office/drawing/2014/main" id="{EF21B3CF-F89E-A8C4-99B6-22C8986E2399}"/>
              </a:ext>
            </a:extLst>
          </p:cNvPr>
          <p:cNvSpPr txBox="1"/>
          <p:nvPr/>
        </p:nvSpPr>
        <p:spPr>
          <a:xfrm>
            <a:off x="7286624" y="6279117"/>
            <a:ext cx="1428750" cy="369332"/>
          </a:xfrm>
          <a:prstGeom prst="rect">
            <a:avLst/>
          </a:prstGeom>
          <a:noFill/>
        </p:spPr>
        <p:txBody>
          <a:bodyPr wrap="square" rtlCol="0">
            <a:spAutoFit/>
          </a:bodyPr>
          <a:lstStyle/>
          <a:p>
            <a:r>
              <a:rPr lang="en-US" dirty="0"/>
              <a:t>Rolls Battery</a:t>
            </a:r>
            <a:endParaRPr lang="en-CA" dirty="0"/>
          </a:p>
        </p:txBody>
      </p:sp>
      <p:cxnSp>
        <p:nvCxnSpPr>
          <p:cNvPr id="4" name="Straight Arrow Connector 3">
            <a:extLst>
              <a:ext uri="{FF2B5EF4-FFF2-40B4-BE49-F238E27FC236}">
                <a16:creationId xmlns:a16="http://schemas.microsoft.com/office/drawing/2014/main" id="{7B1D1E48-FB1E-471D-6BB8-88F63931B7D7}"/>
              </a:ext>
            </a:extLst>
          </p:cNvPr>
          <p:cNvCxnSpPr>
            <a:cxnSpLocks/>
          </p:cNvCxnSpPr>
          <p:nvPr/>
        </p:nvCxnSpPr>
        <p:spPr>
          <a:xfrm flipH="1">
            <a:off x="3771900" y="5876924"/>
            <a:ext cx="933449"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B87FAA8-1A6F-C4A5-857E-3480EBE5FF43}"/>
              </a:ext>
            </a:extLst>
          </p:cNvPr>
          <p:cNvCxnSpPr>
            <a:cxnSpLocks/>
          </p:cNvCxnSpPr>
          <p:nvPr/>
        </p:nvCxnSpPr>
        <p:spPr>
          <a:xfrm flipH="1">
            <a:off x="3771900" y="5191124"/>
            <a:ext cx="4448173"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39E31B-3098-8088-E68D-0A43858133A5}"/>
              </a:ext>
            </a:extLst>
          </p:cNvPr>
          <p:cNvCxnSpPr>
            <a:cxnSpLocks/>
          </p:cNvCxnSpPr>
          <p:nvPr/>
        </p:nvCxnSpPr>
        <p:spPr>
          <a:xfrm flipH="1">
            <a:off x="3771900" y="5653088"/>
            <a:ext cx="933449" cy="0"/>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A3B99C-EE65-DD95-FBE6-25FED6C32F5F}"/>
              </a:ext>
            </a:extLst>
          </p:cNvPr>
          <p:cNvCxnSpPr>
            <a:cxnSpLocks/>
          </p:cNvCxnSpPr>
          <p:nvPr/>
        </p:nvCxnSpPr>
        <p:spPr>
          <a:xfrm flipH="1">
            <a:off x="3771900" y="3921917"/>
            <a:ext cx="4371974" cy="0"/>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812170"/>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60A for charging will only take approximately 2 hours to charge the battery to 100%.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round trio efficiency is close to 95%.</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60A x 4 hours = 240Ahr, very close to the 3 day of autonomy at 250Ahr.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Realistically with good sun the battery will only discharge 83.3Ahr or 30%.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F21B3CF-F89E-A8C4-99B6-22C8986E2399}"/>
              </a:ext>
            </a:extLst>
          </p:cNvPr>
          <p:cNvSpPr txBox="1"/>
          <p:nvPr/>
        </p:nvSpPr>
        <p:spPr>
          <a:xfrm>
            <a:off x="6915149" y="6362700"/>
            <a:ext cx="1428750" cy="369332"/>
          </a:xfrm>
          <a:prstGeom prst="rect">
            <a:avLst/>
          </a:prstGeom>
          <a:noFill/>
        </p:spPr>
        <p:txBody>
          <a:bodyPr wrap="square" rtlCol="0">
            <a:spAutoFit/>
          </a:bodyPr>
          <a:lstStyle/>
          <a:p>
            <a:r>
              <a:rPr lang="en-US" dirty="0"/>
              <a:t>Rolls Battery</a:t>
            </a:r>
            <a:endParaRPr lang="en-CA" dirty="0"/>
          </a:p>
        </p:txBody>
      </p:sp>
    </p:spTree>
    <p:extLst>
      <p:ext uri="{BB962C8B-B14F-4D97-AF65-F5344CB8AC3E}">
        <p14:creationId xmlns:p14="http://schemas.microsoft.com/office/powerpoint/2010/main" val="3322682923"/>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Realistically with good sun the battery will only discharge 83.3Ahr or 30% per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at 0.2C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~100 minutes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EE6102A-E910-95A6-0B4C-B945719A44C1}"/>
              </a:ext>
            </a:extLst>
          </p:cNvPr>
          <p:cNvPicPr>
            <a:picLocks noChangeAspect="1"/>
          </p:cNvPicPr>
          <p:nvPr/>
        </p:nvPicPr>
        <p:blipFill>
          <a:blip r:embed="rId2"/>
          <a:stretch>
            <a:fillRect/>
          </a:stretch>
        </p:blipFill>
        <p:spPr>
          <a:xfrm>
            <a:off x="2919696" y="2124075"/>
            <a:ext cx="6157629" cy="4663053"/>
          </a:xfrm>
          <a:prstGeom prst="rect">
            <a:avLst/>
          </a:prstGeom>
        </p:spPr>
      </p:pic>
      <p:sp>
        <p:nvSpPr>
          <p:cNvPr id="8" name="TextBox 7">
            <a:extLst>
              <a:ext uri="{FF2B5EF4-FFF2-40B4-BE49-F238E27FC236}">
                <a16:creationId xmlns:a16="http://schemas.microsoft.com/office/drawing/2014/main" id="{EF21B3CF-F89E-A8C4-99B6-22C8986E2399}"/>
              </a:ext>
            </a:extLst>
          </p:cNvPr>
          <p:cNvSpPr txBox="1"/>
          <p:nvPr/>
        </p:nvSpPr>
        <p:spPr>
          <a:xfrm>
            <a:off x="7529513" y="6348457"/>
            <a:ext cx="1428750" cy="369332"/>
          </a:xfrm>
          <a:prstGeom prst="rect">
            <a:avLst/>
          </a:prstGeom>
          <a:noFill/>
        </p:spPr>
        <p:txBody>
          <a:bodyPr wrap="square" rtlCol="0">
            <a:spAutoFit/>
          </a:bodyPr>
          <a:lstStyle/>
          <a:p>
            <a:r>
              <a:rPr lang="en-US" dirty="0"/>
              <a:t>Rolls Battery</a:t>
            </a:r>
            <a:endParaRPr lang="en-CA" dirty="0"/>
          </a:p>
        </p:txBody>
      </p:sp>
      <p:cxnSp>
        <p:nvCxnSpPr>
          <p:cNvPr id="5" name="Straight Arrow Connector 4">
            <a:extLst>
              <a:ext uri="{FF2B5EF4-FFF2-40B4-BE49-F238E27FC236}">
                <a16:creationId xmlns:a16="http://schemas.microsoft.com/office/drawing/2014/main" id="{E693641E-5D81-3BDE-298D-47B2106A855E}"/>
              </a:ext>
            </a:extLst>
          </p:cNvPr>
          <p:cNvCxnSpPr>
            <a:cxnSpLocks/>
          </p:cNvCxnSpPr>
          <p:nvPr/>
        </p:nvCxnSpPr>
        <p:spPr>
          <a:xfrm flipH="1">
            <a:off x="4057650" y="4657725"/>
            <a:ext cx="3112189"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006CA80-5E25-BF16-25AA-E53B5E48DE48}"/>
              </a:ext>
            </a:extLst>
          </p:cNvPr>
          <p:cNvCxnSpPr>
            <a:cxnSpLocks/>
          </p:cNvCxnSpPr>
          <p:nvPr/>
        </p:nvCxnSpPr>
        <p:spPr>
          <a:xfrm flipH="1">
            <a:off x="4057650" y="4038600"/>
            <a:ext cx="4379014"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14112"/>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60A charge controller can be readily found.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charge voltage is 14.4V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PV size = 14.4 x 60A = ~ 860 Watts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With 395W panels, three are more than enough to make this work.</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60889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Self Discharge: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Discharge that takes place while the battery is in an open-circuit condition.</a:t>
            </a:r>
          </a:p>
        </p:txBody>
      </p:sp>
    </p:spTree>
    <p:extLst>
      <p:ext uri="{BB962C8B-B14F-4D97-AF65-F5344CB8AC3E}">
        <p14:creationId xmlns:p14="http://schemas.microsoft.com/office/powerpoint/2010/main" val="101477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course will start with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add equipment to the battery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Charge controllers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PV panels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Inverters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1890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State of Charge (SOC):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amount of deliverable low-rate electrical energy stored in a battery at a given time expressed as a percentage of the energy when fully charged and measured under the same discharge conditions.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battery is fully charged, the state of charge is said to be 100 percent. </a:t>
            </a:r>
          </a:p>
        </p:txBody>
      </p:sp>
    </p:spTree>
    <p:extLst>
      <p:ext uri="{BB962C8B-B14F-4D97-AF65-F5344CB8AC3E}">
        <p14:creationId xmlns:p14="http://schemas.microsoft.com/office/powerpoint/2010/main" val="3287436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BCI Group:</a:t>
            </a:r>
          </a:p>
          <a:p>
            <a:r>
              <a:rPr lang="en-US" sz="2800" dirty="0">
                <a:latin typeface="Arial" panose="020B0604020202020204" pitchFamily="34" charset="0"/>
                <a:ea typeface="Calibri" panose="020F0502020204030204" pitchFamily="34" charset="0"/>
                <a:cs typeface="Arial" panose="020B0604020202020204" pitchFamily="34" charset="0"/>
              </a:rPr>
              <a:t>The Battery Council International (BCI) Group Number "fingerprints" a battery with the following characteristics: </a:t>
            </a:r>
          </a:p>
          <a:p>
            <a:r>
              <a:rPr lang="en-US" sz="2800" dirty="0">
                <a:latin typeface="Arial" panose="020B0604020202020204" pitchFamily="34" charset="0"/>
                <a:ea typeface="Calibri" panose="020F0502020204030204" pitchFamily="34" charset="0"/>
                <a:cs typeface="Arial" panose="020B0604020202020204" pitchFamily="34" charset="0"/>
              </a:rPr>
              <a:t>(a) dimensions (L x W x H), </a:t>
            </a:r>
          </a:p>
          <a:p>
            <a:r>
              <a:rPr lang="en-US" sz="2800" dirty="0">
                <a:latin typeface="Arial" panose="020B0604020202020204" pitchFamily="34" charset="0"/>
                <a:ea typeface="Calibri" panose="020F0502020204030204" pitchFamily="34" charset="0"/>
                <a:cs typeface="Arial" panose="020B0604020202020204" pitchFamily="34" charset="0"/>
              </a:rPr>
              <a:t>(b) voltage (6V or 12V), </a:t>
            </a:r>
          </a:p>
          <a:p>
            <a:r>
              <a:rPr lang="en-US" sz="2800" dirty="0">
                <a:latin typeface="Arial" panose="020B0604020202020204" pitchFamily="34" charset="0"/>
                <a:ea typeface="Calibri" panose="020F0502020204030204" pitchFamily="34" charset="0"/>
                <a:cs typeface="Arial" panose="020B0604020202020204" pitchFamily="34" charset="0"/>
              </a:rPr>
              <a:t>(c) polarity (right-hand front positive, left-hand front positive, etc.), </a:t>
            </a:r>
          </a:p>
          <a:p>
            <a:r>
              <a:rPr lang="en-US" sz="2800" dirty="0">
                <a:latin typeface="Arial" panose="020B0604020202020204" pitchFamily="34" charset="0"/>
                <a:ea typeface="Calibri" panose="020F0502020204030204" pitchFamily="34" charset="0"/>
                <a:cs typeface="Arial" panose="020B0604020202020204" pitchFamily="34" charset="0"/>
              </a:rPr>
              <a:t>(d) type terminals (top, side, "L", etc.). The BCI Group Number does not designate a battery’s capacity; it merely defines the above-listed physical characteristics. </a:t>
            </a:r>
          </a:p>
        </p:txBody>
      </p:sp>
    </p:spTree>
    <p:extLst>
      <p:ext uri="{BB962C8B-B14F-4D97-AF65-F5344CB8AC3E}">
        <p14:creationId xmlns:p14="http://schemas.microsoft.com/office/powerpoint/2010/main" val="3907699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capacity required for the stand-alone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Determining how many Ah are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How many hours are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What voltage to use.</a:t>
            </a:r>
          </a:p>
        </p:txBody>
      </p:sp>
    </p:spTree>
    <p:extLst>
      <p:ext uri="{BB962C8B-B14F-4D97-AF65-F5344CB8AC3E}">
        <p14:creationId xmlns:p14="http://schemas.microsoft.com/office/powerpoint/2010/main" val="3936928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Determining how many Ah are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assumption for this first example is that the system will supply DC only to the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First is to make a list of every electrical load that will be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All of the electrical equipment will need to be at the same voltage.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96782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Let the system nominal voltage be 12V DC.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Make a list of each appliance / load with the Wattage of each.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Assign a length of time per day they will be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4A41F74-5EFB-C00D-1EB6-F48A7275AF53}"/>
              </a:ext>
            </a:extLst>
          </p:cNvPr>
          <p:cNvGraphicFramePr>
            <a:graphicFrameLocks noGrp="1"/>
          </p:cNvGraphicFramePr>
          <p:nvPr>
            <p:extLst>
              <p:ext uri="{D42A27DB-BD31-4B8C-83A1-F6EECF244321}">
                <p14:modId xmlns:p14="http://schemas.microsoft.com/office/powerpoint/2010/main" val="2733598122"/>
              </p:ext>
            </p:extLst>
          </p:nvPr>
        </p:nvGraphicFramePr>
        <p:xfrm>
          <a:off x="609599" y="4400550"/>
          <a:ext cx="6372225" cy="2251710"/>
        </p:xfrm>
        <a:graphic>
          <a:graphicData uri="http://schemas.openxmlformats.org/drawingml/2006/table">
            <a:tbl>
              <a:tblPr>
                <a:tableStyleId>{5C22544A-7EE6-4342-B048-85BDC9FD1C3A}</a:tableStyleId>
              </a:tblPr>
              <a:tblGrid>
                <a:gridCol w="2323207">
                  <a:extLst>
                    <a:ext uri="{9D8B030D-6E8A-4147-A177-3AD203B41FA5}">
                      <a16:colId xmlns:a16="http://schemas.microsoft.com/office/drawing/2014/main" val="1213788105"/>
                    </a:ext>
                  </a:extLst>
                </a:gridCol>
                <a:gridCol w="1593056">
                  <a:extLst>
                    <a:ext uri="{9D8B030D-6E8A-4147-A177-3AD203B41FA5}">
                      <a16:colId xmlns:a16="http://schemas.microsoft.com/office/drawing/2014/main" val="4025268903"/>
                    </a:ext>
                  </a:extLst>
                </a:gridCol>
                <a:gridCol w="2455962">
                  <a:extLst>
                    <a:ext uri="{9D8B030D-6E8A-4147-A177-3AD203B41FA5}">
                      <a16:colId xmlns:a16="http://schemas.microsoft.com/office/drawing/2014/main" val="3032982884"/>
                    </a:ext>
                  </a:extLst>
                </a:gridCol>
              </a:tblGrid>
              <a:tr h="224367">
                <a:tc>
                  <a:txBody>
                    <a:bodyPr/>
                    <a:lstStyle/>
                    <a:p>
                      <a:pPr algn="ctr" fontAlgn="b"/>
                      <a:r>
                        <a:rPr lang="en-CA" sz="1600" u="none" strike="noStrike" dirty="0">
                          <a:effectLst/>
                        </a:rPr>
                        <a:t>DC only loads</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Watts</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Hours per day</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2382825"/>
                  </a:ext>
                </a:extLst>
              </a:tr>
              <a:tr h="224367">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07609455"/>
                  </a:ext>
                </a:extLst>
              </a:tr>
              <a:tr h="224367">
                <a:tc>
                  <a:txBody>
                    <a:bodyPr/>
                    <a:lstStyle/>
                    <a:p>
                      <a:pPr algn="ctr" fontAlgn="b"/>
                      <a:r>
                        <a:rPr lang="en-CA" sz="1600" u="none" strike="noStrike" dirty="0">
                          <a:effectLst/>
                        </a:rPr>
                        <a:t>Light</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64070138"/>
                  </a:ext>
                </a:extLst>
              </a:tr>
              <a:tr h="224367">
                <a:tc>
                  <a:txBody>
                    <a:bodyPr/>
                    <a:lstStyle/>
                    <a:p>
                      <a:pPr algn="ctr" fontAlgn="b"/>
                      <a:r>
                        <a:rPr lang="en-CA" sz="1600" u="none" strike="noStrike">
                          <a:effectLst/>
                        </a:rPr>
                        <a:t>TV</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75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27070903"/>
                  </a:ext>
                </a:extLst>
              </a:tr>
              <a:tr h="224367">
                <a:tc>
                  <a:txBody>
                    <a:bodyPr/>
                    <a:lstStyle/>
                    <a:p>
                      <a:pPr algn="ctr" fontAlgn="b"/>
                      <a:r>
                        <a:rPr lang="en-CA" sz="1600" u="none" strike="noStrike" dirty="0">
                          <a:effectLst/>
                        </a:rPr>
                        <a:t>Radio</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0714644"/>
                  </a:ext>
                </a:extLst>
              </a:tr>
              <a:tr h="224367">
                <a:tc>
                  <a:txBody>
                    <a:bodyPr/>
                    <a:lstStyle/>
                    <a:p>
                      <a:pPr algn="ctr" fontAlgn="b"/>
                      <a:r>
                        <a:rPr lang="en-CA" sz="1600" u="none" strike="noStrike" dirty="0">
                          <a:effectLst/>
                        </a:rPr>
                        <a:t>Router</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16</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44169836"/>
                  </a:ext>
                </a:extLst>
              </a:tr>
              <a:tr h="224367">
                <a:tc>
                  <a:txBody>
                    <a:bodyPr/>
                    <a:lstStyle/>
                    <a:p>
                      <a:pPr algn="ctr" fontAlgn="b"/>
                      <a:r>
                        <a:rPr lang="en-CA" sz="1600" u="none" strike="noStrike">
                          <a:effectLst/>
                        </a:rPr>
                        <a:t>Computer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75</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1613063"/>
                  </a:ext>
                </a:extLst>
              </a:tr>
              <a:tr h="224367">
                <a:tc>
                  <a:txBody>
                    <a:bodyPr/>
                    <a:lstStyle/>
                    <a:p>
                      <a:pPr algn="ctr" fontAlgn="b"/>
                      <a:r>
                        <a:rPr lang="en-CA" sz="1600" u="none" strike="noStrike">
                          <a:effectLst/>
                        </a:rPr>
                        <a:t>Fridge</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100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4896410"/>
                  </a:ext>
                </a:extLst>
              </a:tr>
              <a:tr h="224367">
                <a:tc>
                  <a:txBody>
                    <a:bodyPr/>
                    <a:lstStyle/>
                    <a:p>
                      <a:pPr algn="ctr" fontAlgn="b"/>
                      <a:r>
                        <a:rPr lang="en-CA" sz="1600" u="none" strike="noStrike">
                          <a:effectLst/>
                        </a:rPr>
                        <a:t>Water Pump</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250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4123595"/>
                  </a:ext>
                </a:extLst>
              </a:tr>
            </a:tbl>
          </a:graphicData>
        </a:graphic>
      </p:graphicFrame>
    </p:spTree>
    <p:extLst>
      <p:ext uri="{BB962C8B-B14F-4D97-AF65-F5344CB8AC3E}">
        <p14:creationId xmlns:p14="http://schemas.microsoft.com/office/powerpoint/2010/main" val="2982696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Amps required is calculated by dividing the wattage by the nominal system voltage for each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Then multiplying the length of time in hours used each day.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E91768B4-974D-4A01-267E-5EE7D77EBC2F}"/>
              </a:ext>
            </a:extLst>
          </p:cNvPr>
          <p:cNvGraphicFramePr>
            <a:graphicFrameLocks noGrp="1"/>
          </p:cNvGraphicFramePr>
          <p:nvPr>
            <p:extLst>
              <p:ext uri="{D42A27DB-BD31-4B8C-83A1-F6EECF244321}">
                <p14:modId xmlns:p14="http://schemas.microsoft.com/office/powerpoint/2010/main" val="3897350973"/>
              </p:ext>
            </p:extLst>
          </p:nvPr>
        </p:nvGraphicFramePr>
        <p:xfrm>
          <a:off x="403224" y="4171949"/>
          <a:ext cx="7312024" cy="2314575"/>
        </p:xfrm>
        <a:graphic>
          <a:graphicData uri="http://schemas.openxmlformats.org/drawingml/2006/table">
            <a:tbl>
              <a:tblPr>
                <a:tableStyleId>{5C22544A-7EE6-4342-B048-85BDC9FD1C3A}</a:tableStyleId>
              </a:tblPr>
              <a:tblGrid>
                <a:gridCol w="1909857">
                  <a:extLst>
                    <a:ext uri="{9D8B030D-6E8A-4147-A177-3AD203B41FA5}">
                      <a16:colId xmlns:a16="http://schemas.microsoft.com/office/drawing/2014/main" val="4193512527"/>
                    </a:ext>
                  </a:extLst>
                </a:gridCol>
                <a:gridCol w="1309616">
                  <a:extLst>
                    <a:ext uri="{9D8B030D-6E8A-4147-A177-3AD203B41FA5}">
                      <a16:colId xmlns:a16="http://schemas.microsoft.com/office/drawing/2014/main" val="36689055"/>
                    </a:ext>
                  </a:extLst>
                </a:gridCol>
                <a:gridCol w="2018992">
                  <a:extLst>
                    <a:ext uri="{9D8B030D-6E8A-4147-A177-3AD203B41FA5}">
                      <a16:colId xmlns:a16="http://schemas.microsoft.com/office/drawing/2014/main" val="3367699812"/>
                    </a:ext>
                  </a:extLst>
                </a:gridCol>
                <a:gridCol w="2073559">
                  <a:extLst>
                    <a:ext uri="{9D8B030D-6E8A-4147-A177-3AD203B41FA5}">
                      <a16:colId xmlns:a16="http://schemas.microsoft.com/office/drawing/2014/main" val="2268444128"/>
                    </a:ext>
                  </a:extLst>
                </a:gridCol>
              </a:tblGrid>
              <a:tr h="257175">
                <a:tc>
                  <a:txBody>
                    <a:bodyPr/>
                    <a:lstStyle/>
                    <a:p>
                      <a:pPr algn="ctr" fontAlgn="b"/>
                      <a:r>
                        <a:rPr lang="en-CA" sz="1600" u="none" strike="noStrike" dirty="0">
                          <a:effectLst/>
                        </a:rPr>
                        <a:t>DC only loads</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Watts</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Hours per day</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Ahrs=AxHrs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31302208"/>
                  </a:ext>
                </a:extLst>
              </a:tr>
              <a:tr h="257175">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A=Watts / Volts</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06087457"/>
                  </a:ext>
                </a:extLst>
              </a:tr>
              <a:tr h="257175">
                <a:tc>
                  <a:txBody>
                    <a:bodyPr/>
                    <a:lstStyle/>
                    <a:p>
                      <a:pPr algn="ctr" fontAlgn="b"/>
                      <a:r>
                        <a:rPr lang="en-CA" sz="1600" u="none" strike="noStrike" dirty="0">
                          <a:effectLst/>
                        </a:rPr>
                        <a:t>Light</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4.17</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66370264"/>
                  </a:ext>
                </a:extLst>
              </a:tr>
              <a:tr h="257175">
                <a:tc>
                  <a:txBody>
                    <a:bodyPr/>
                    <a:lstStyle/>
                    <a:p>
                      <a:pPr algn="ctr" fontAlgn="b"/>
                      <a:r>
                        <a:rPr lang="en-CA" sz="1600" u="none" strike="noStrike">
                          <a:effectLst/>
                        </a:rPr>
                        <a:t>TV</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75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12.50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59891090"/>
                  </a:ext>
                </a:extLst>
              </a:tr>
              <a:tr h="257175">
                <a:tc>
                  <a:txBody>
                    <a:bodyPr/>
                    <a:lstStyle/>
                    <a:p>
                      <a:pPr algn="ctr" fontAlgn="b"/>
                      <a:r>
                        <a:rPr lang="en-CA" sz="1600" u="none" strike="noStrike" dirty="0">
                          <a:effectLst/>
                        </a:rPr>
                        <a:t>Radio</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5</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2.50</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4740925"/>
                  </a:ext>
                </a:extLst>
              </a:tr>
              <a:tr h="257175">
                <a:tc>
                  <a:txBody>
                    <a:bodyPr/>
                    <a:lstStyle/>
                    <a:p>
                      <a:pPr algn="ctr" fontAlgn="b"/>
                      <a:r>
                        <a:rPr lang="en-CA" sz="1600" u="none" strike="noStrike" dirty="0">
                          <a:effectLst/>
                        </a:rPr>
                        <a:t>Router</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16</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13.33</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2092378"/>
                  </a:ext>
                </a:extLst>
              </a:tr>
              <a:tr h="257175">
                <a:tc>
                  <a:txBody>
                    <a:bodyPr/>
                    <a:lstStyle/>
                    <a:p>
                      <a:pPr algn="ctr" fontAlgn="b"/>
                      <a:r>
                        <a:rPr lang="en-CA" sz="1600" u="none" strike="noStrike">
                          <a:effectLst/>
                        </a:rPr>
                        <a:t>Computer</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75</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6.25</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2257564"/>
                  </a:ext>
                </a:extLst>
              </a:tr>
              <a:tr h="257175">
                <a:tc>
                  <a:txBody>
                    <a:bodyPr/>
                    <a:lstStyle/>
                    <a:p>
                      <a:pPr algn="ctr" fontAlgn="b"/>
                      <a:r>
                        <a:rPr lang="en-CA" sz="1600" u="none" strike="noStrike">
                          <a:effectLst/>
                        </a:rPr>
                        <a:t>Fridge</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100</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1</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8.33</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98508778"/>
                  </a:ext>
                </a:extLst>
              </a:tr>
              <a:tr h="257175">
                <a:tc>
                  <a:txBody>
                    <a:bodyPr/>
                    <a:lstStyle/>
                    <a:p>
                      <a:pPr algn="ctr" fontAlgn="b"/>
                      <a:r>
                        <a:rPr lang="en-CA" sz="1600" u="none" strike="noStrike">
                          <a:effectLst/>
                        </a:rPr>
                        <a:t>Water Pump</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a:effectLst/>
                        </a:rPr>
                        <a:t>250</a:t>
                      </a:r>
                      <a:endParaRPr lang="en-CA" sz="16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1</a:t>
                      </a:r>
                      <a:endParaRPr lang="en-CA" sz="16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600" u="none" strike="noStrike" dirty="0">
                          <a:effectLst/>
                        </a:rPr>
                        <a:t>20.83</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599374"/>
                  </a:ext>
                </a:extLst>
              </a:tr>
            </a:tbl>
          </a:graphicData>
        </a:graphic>
      </p:graphicFrame>
    </p:spTree>
    <p:extLst>
      <p:ext uri="{BB962C8B-B14F-4D97-AF65-F5344CB8AC3E}">
        <p14:creationId xmlns:p14="http://schemas.microsoft.com/office/powerpoint/2010/main" val="2824243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Add the total Ahr for each device per day.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will give the total Ahr for a 24-hour period.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Amps required over the</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24 hours is 2.8A.</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67.9Ah for the day.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C9A8D61-E31E-CA1F-04C8-C7C3D3F25367}"/>
              </a:ext>
            </a:extLst>
          </p:cNvPr>
          <p:cNvGraphicFramePr>
            <a:graphicFrameLocks noGrp="1"/>
          </p:cNvGraphicFramePr>
          <p:nvPr>
            <p:extLst>
              <p:ext uri="{D42A27DB-BD31-4B8C-83A1-F6EECF244321}">
                <p14:modId xmlns:p14="http://schemas.microsoft.com/office/powerpoint/2010/main" val="993329600"/>
              </p:ext>
            </p:extLst>
          </p:nvPr>
        </p:nvGraphicFramePr>
        <p:xfrm>
          <a:off x="5143500" y="2965449"/>
          <a:ext cx="2901950" cy="3648710"/>
        </p:xfrm>
        <a:graphic>
          <a:graphicData uri="http://schemas.openxmlformats.org/drawingml/2006/table">
            <a:tbl>
              <a:tblPr>
                <a:tableStyleId>{5C22544A-7EE6-4342-B048-85BDC9FD1C3A}</a:tableStyleId>
              </a:tblPr>
              <a:tblGrid>
                <a:gridCol w="2901950">
                  <a:extLst>
                    <a:ext uri="{9D8B030D-6E8A-4147-A177-3AD203B41FA5}">
                      <a16:colId xmlns:a16="http://schemas.microsoft.com/office/drawing/2014/main" val="3337679677"/>
                    </a:ext>
                  </a:extLst>
                </a:gridCol>
              </a:tblGrid>
              <a:tr h="275248">
                <a:tc>
                  <a:txBody>
                    <a:bodyPr/>
                    <a:lstStyle/>
                    <a:p>
                      <a:pPr algn="ctr" fontAlgn="b"/>
                      <a:r>
                        <a:rPr lang="en-CA" sz="1800" u="none" strike="noStrike" dirty="0">
                          <a:effectLst/>
                        </a:rPr>
                        <a:t>Daily Ahr</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98007530"/>
                  </a:ext>
                </a:extLst>
              </a:tr>
              <a:tr h="275248">
                <a:tc>
                  <a:txBody>
                    <a:bodyPr/>
                    <a:lstStyle/>
                    <a:p>
                      <a:pPr algn="ctr" fontAlgn="b"/>
                      <a:r>
                        <a:rPr lang="en-CA" sz="1800" u="none" strike="noStrike" dirty="0">
                          <a:effectLst/>
                        </a:rPr>
                        <a:t>67.92</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97443510"/>
                  </a:ext>
                </a:extLst>
              </a:tr>
              <a:tr h="275248">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3256777"/>
                  </a:ext>
                </a:extLst>
              </a:tr>
              <a:tr h="275248">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01013049"/>
                  </a:ext>
                </a:extLst>
              </a:tr>
              <a:tr h="275248">
                <a:tc>
                  <a:txBody>
                    <a:bodyPr/>
                    <a:lstStyle/>
                    <a:p>
                      <a:pPr algn="ctr" fontAlgn="b"/>
                      <a:r>
                        <a:rPr lang="en-CA" sz="1800" u="none" strike="noStrike" dirty="0" err="1">
                          <a:effectLst/>
                        </a:rPr>
                        <a:t>Ahrs</a:t>
                      </a:r>
                      <a:r>
                        <a:rPr lang="en-CA" sz="1800" u="none" strike="noStrike" dirty="0">
                          <a:effectLst/>
                        </a:rPr>
                        <a:t>=</a:t>
                      </a:r>
                      <a:r>
                        <a:rPr lang="en-CA" sz="1800" u="none" strike="noStrike" dirty="0" err="1">
                          <a:effectLst/>
                        </a:rPr>
                        <a:t>AxHrs</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533130"/>
                  </a:ext>
                </a:extLst>
              </a:tr>
              <a:tr h="275248">
                <a:tc>
                  <a:txBody>
                    <a:bodyPr/>
                    <a:lstStyle/>
                    <a:p>
                      <a:pPr algn="ctr" fontAlgn="b"/>
                      <a:r>
                        <a:rPr lang="en-CA" sz="1800" u="none" strike="noStrike" dirty="0">
                          <a:effectLst/>
                        </a:rPr>
                        <a:t>A=Watts / Volts</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9571366"/>
                  </a:ext>
                </a:extLst>
              </a:tr>
              <a:tr h="275248">
                <a:tc>
                  <a:txBody>
                    <a:bodyPr/>
                    <a:lstStyle/>
                    <a:p>
                      <a:pPr algn="ctr" fontAlgn="b"/>
                      <a:r>
                        <a:rPr lang="en-CA" sz="1800" u="none" strike="noStrike" dirty="0">
                          <a:effectLst/>
                        </a:rPr>
                        <a:t>4.17</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6101819"/>
                  </a:ext>
                </a:extLst>
              </a:tr>
              <a:tr h="275248">
                <a:tc>
                  <a:txBody>
                    <a:bodyPr/>
                    <a:lstStyle/>
                    <a:p>
                      <a:pPr algn="ctr" fontAlgn="b"/>
                      <a:r>
                        <a:rPr lang="en-CA" sz="1800" u="none" strike="noStrike" dirty="0">
                          <a:effectLst/>
                        </a:rPr>
                        <a:t>12.50</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36028297"/>
                  </a:ext>
                </a:extLst>
              </a:tr>
              <a:tr h="275248">
                <a:tc>
                  <a:txBody>
                    <a:bodyPr/>
                    <a:lstStyle/>
                    <a:p>
                      <a:pPr algn="ctr" fontAlgn="b"/>
                      <a:r>
                        <a:rPr lang="en-CA" sz="1800" u="none" strike="noStrike" dirty="0">
                          <a:effectLst/>
                        </a:rPr>
                        <a:t>2.50</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9355387"/>
                  </a:ext>
                </a:extLst>
              </a:tr>
              <a:tr h="275248">
                <a:tc>
                  <a:txBody>
                    <a:bodyPr/>
                    <a:lstStyle/>
                    <a:p>
                      <a:pPr algn="ctr" fontAlgn="b"/>
                      <a:r>
                        <a:rPr lang="en-CA" sz="1800" u="none" strike="noStrike">
                          <a:effectLst/>
                        </a:rPr>
                        <a:t>13.33</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3338530"/>
                  </a:ext>
                </a:extLst>
              </a:tr>
              <a:tr h="275248">
                <a:tc>
                  <a:txBody>
                    <a:bodyPr/>
                    <a:lstStyle/>
                    <a:p>
                      <a:pPr algn="ctr" fontAlgn="b"/>
                      <a:r>
                        <a:rPr lang="en-CA" sz="1800" u="none" strike="noStrike">
                          <a:effectLst/>
                        </a:rPr>
                        <a:t>6.25</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5557493"/>
                  </a:ext>
                </a:extLst>
              </a:tr>
              <a:tr h="275248">
                <a:tc>
                  <a:txBody>
                    <a:bodyPr/>
                    <a:lstStyle/>
                    <a:p>
                      <a:pPr algn="ctr" fontAlgn="b"/>
                      <a:r>
                        <a:rPr lang="en-CA" sz="1800" u="none" strike="noStrike" dirty="0">
                          <a:effectLst/>
                        </a:rPr>
                        <a:t>8.33</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17334767"/>
                  </a:ext>
                </a:extLst>
              </a:tr>
              <a:tr h="275248">
                <a:tc>
                  <a:txBody>
                    <a:bodyPr/>
                    <a:lstStyle/>
                    <a:p>
                      <a:pPr algn="ctr" fontAlgn="b"/>
                      <a:r>
                        <a:rPr lang="en-CA" sz="1800" u="none" strike="noStrike" dirty="0">
                          <a:effectLst/>
                        </a:rPr>
                        <a:t>20.83</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8396996"/>
                  </a:ext>
                </a:extLst>
              </a:tr>
            </a:tbl>
          </a:graphicData>
        </a:graphic>
      </p:graphicFrame>
    </p:spTree>
    <p:extLst>
      <p:ext uri="{BB962C8B-B14F-4D97-AF65-F5344CB8AC3E}">
        <p14:creationId xmlns:p14="http://schemas.microsoft.com/office/powerpoint/2010/main" val="2712928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normal to not have enough solar energy everyday to fully cover these loads or charge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number of days in a row that needs to be held in the battery is selected.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example, three days of autonomy is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a:t>
            </a:r>
            <a:r>
              <a:rPr lang="en-US" sz="2800" dirty="0" err="1">
                <a:latin typeface="Arial" panose="020B0604020202020204" pitchFamily="34" charset="0"/>
                <a:ea typeface="Calibri" panose="020F0502020204030204" pitchFamily="34" charset="0"/>
                <a:cs typeface="Arial" panose="020B0604020202020204" pitchFamily="34" charset="0"/>
              </a:rPr>
              <a:t>Ahrs</a:t>
            </a:r>
            <a:r>
              <a:rPr lang="en-US" sz="2800" dirty="0">
                <a:latin typeface="Arial" panose="020B0604020202020204" pitchFamily="34" charset="0"/>
                <a:ea typeface="Calibri" panose="020F0502020204030204" pitchFamily="34" charset="0"/>
                <a:cs typeface="Arial" panose="020B0604020202020204" pitchFamily="34" charset="0"/>
              </a:rPr>
              <a:t> required for three days are now 3 x 67.92 = 203.8 Ahr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1959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It is normal to not have enough solar energy everyday to fully cover these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BB8E85B-0365-C41C-DB9B-144C879EE8DA}"/>
              </a:ext>
            </a:extLst>
          </p:cNvPr>
          <p:cNvGraphicFramePr>
            <a:graphicFrameLocks noGrp="1"/>
          </p:cNvGraphicFramePr>
          <p:nvPr>
            <p:extLst>
              <p:ext uri="{D42A27DB-BD31-4B8C-83A1-F6EECF244321}">
                <p14:modId xmlns:p14="http://schemas.microsoft.com/office/powerpoint/2010/main" val="3442949512"/>
              </p:ext>
            </p:extLst>
          </p:nvPr>
        </p:nvGraphicFramePr>
        <p:xfrm>
          <a:off x="412750" y="2460625"/>
          <a:ext cx="5740400" cy="1987548"/>
        </p:xfrm>
        <a:graphic>
          <a:graphicData uri="http://schemas.openxmlformats.org/drawingml/2006/table">
            <a:tbl>
              <a:tblPr>
                <a:tableStyleId>{5C22544A-7EE6-4342-B048-85BDC9FD1C3A}</a:tableStyleId>
              </a:tblPr>
              <a:tblGrid>
                <a:gridCol w="1766277">
                  <a:extLst>
                    <a:ext uri="{9D8B030D-6E8A-4147-A177-3AD203B41FA5}">
                      <a16:colId xmlns:a16="http://schemas.microsoft.com/office/drawing/2014/main" val="2595277988"/>
                    </a:ext>
                  </a:extLst>
                </a:gridCol>
                <a:gridCol w="1882479">
                  <a:extLst>
                    <a:ext uri="{9D8B030D-6E8A-4147-A177-3AD203B41FA5}">
                      <a16:colId xmlns:a16="http://schemas.microsoft.com/office/drawing/2014/main" val="1670286941"/>
                    </a:ext>
                  </a:extLst>
                </a:gridCol>
                <a:gridCol w="2091644">
                  <a:extLst>
                    <a:ext uri="{9D8B030D-6E8A-4147-A177-3AD203B41FA5}">
                      <a16:colId xmlns:a16="http://schemas.microsoft.com/office/drawing/2014/main" val="428275767"/>
                    </a:ext>
                  </a:extLst>
                </a:gridCol>
              </a:tblGrid>
              <a:tr h="496887">
                <a:tc>
                  <a:txBody>
                    <a:bodyPr/>
                    <a:lstStyle/>
                    <a:p>
                      <a:pPr algn="ctr" fontAlgn="b"/>
                      <a:r>
                        <a:rPr lang="en-CA" sz="1800" u="none" strike="noStrike" dirty="0">
                          <a:effectLst/>
                        </a:rPr>
                        <a:t>Daily Ahr</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Amps continuous</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Days of Autonomy</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32423109"/>
                  </a:ext>
                </a:extLst>
              </a:tr>
              <a:tr h="496887">
                <a:tc>
                  <a:txBody>
                    <a:bodyPr/>
                    <a:lstStyle/>
                    <a:p>
                      <a:pPr algn="ctr" fontAlgn="b"/>
                      <a:r>
                        <a:rPr lang="en-CA" sz="1800" u="none" strike="noStrike">
                          <a:effectLst/>
                        </a:rPr>
                        <a:t>67.92</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2.8</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3</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91214282"/>
                  </a:ext>
                </a:extLst>
              </a:tr>
              <a:tr h="496887">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Ahr for Autonomy</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4819450"/>
                  </a:ext>
                </a:extLst>
              </a:tr>
              <a:tr h="496887">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203.8</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2459288"/>
                  </a:ext>
                </a:extLst>
              </a:tr>
            </a:tbl>
          </a:graphicData>
        </a:graphic>
      </p:graphicFrame>
    </p:spTree>
    <p:extLst>
      <p:ext uri="{BB962C8B-B14F-4D97-AF65-F5344CB8AC3E}">
        <p14:creationId xmlns:p14="http://schemas.microsoft.com/office/powerpoint/2010/main" val="255201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the required amount of capacity that the battery bank requires.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actual amount of battery capacity will need to be increased for Dept of Discharge (DOD).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life and number of cycles that the battery will use depend greatly on the amount of energy pulled from the battery each day.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543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There are 3 primary reasons why a battery storage source is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514350" indent="-514350">
              <a:buFont typeface="+mj-lt"/>
              <a:buAutoNum type="arabicPeriod"/>
            </a:pPr>
            <a:r>
              <a:rPr lang="en-US" sz="2800" dirty="0">
                <a:latin typeface="Arial" panose="020B0604020202020204" pitchFamily="34" charset="0"/>
                <a:ea typeface="Calibri" panose="020F0502020204030204" pitchFamily="34" charset="0"/>
                <a:cs typeface="Arial" panose="020B0604020202020204" pitchFamily="34" charset="0"/>
              </a:rPr>
              <a:t>Autonomy. </a:t>
            </a:r>
          </a:p>
          <a:p>
            <a:r>
              <a:rPr lang="en-US" sz="2800" dirty="0">
                <a:latin typeface="Arial" panose="020B0604020202020204" pitchFamily="34" charset="0"/>
                <a:ea typeface="Calibri" panose="020F0502020204030204" pitchFamily="34" charset="0"/>
                <a:cs typeface="Arial" panose="020B0604020202020204" pitchFamily="34" charset="0"/>
              </a:rPr>
              <a:t>A battery provides flexibility as stored energy can be drawn on demand. </a:t>
            </a:r>
          </a:p>
          <a:p>
            <a:pPr marL="514350" indent="-514350">
              <a:buFont typeface="+mj-lt"/>
              <a:buAutoNum type="arabicPeriod"/>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Energy can be supplied during periods of low or no sunlight, such as on cloudy days or at night when the PV modules are producing little or insufficient power to supply the electrical load or demand.</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8332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manufacturers will give a chart that shows the number of cycles a battery can live through versus the depth of discharge (DOD).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Lead acid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651ACEA-46E8-34B9-79FC-13298AC42F42}"/>
              </a:ext>
            </a:extLst>
          </p:cNvPr>
          <p:cNvPicPr>
            <a:picLocks noChangeAspect="1"/>
          </p:cNvPicPr>
          <p:nvPr/>
        </p:nvPicPr>
        <p:blipFill>
          <a:blip r:embed="rId2"/>
          <a:stretch>
            <a:fillRect/>
          </a:stretch>
        </p:blipFill>
        <p:spPr>
          <a:xfrm>
            <a:off x="4467225" y="2762250"/>
            <a:ext cx="3836436" cy="3471862"/>
          </a:xfrm>
          <a:prstGeom prst="rect">
            <a:avLst/>
          </a:prstGeom>
        </p:spPr>
      </p:pic>
      <p:sp>
        <p:nvSpPr>
          <p:cNvPr id="5" name="TextBox 4">
            <a:extLst>
              <a:ext uri="{FF2B5EF4-FFF2-40B4-BE49-F238E27FC236}">
                <a16:creationId xmlns:a16="http://schemas.microsoft.com/office/drawing/2014/main" id="{E4DA6359-BBE5-EB5B-4B28-5B9D35C0A2C2}"/>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spTree>
    <p:extLst>
      <p:ext uri="{BB962C8B-B14F-4D97-AF65-F5344CB8AC3E}">
        <p14:creationId xmlns:p14="http://schemas.microsoft.com/office/powerpoint/2010/main" val="2427691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DOD will depend on the battery type.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 ion will be around 80%.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Nickel Iron 80%.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Lead acid sized to operate between 20% and 50%.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69553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three day 203.8Ah for an 80% DOD requires a battery capacity of 255Ah.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Lithium-ion and Nickel Iron batteries would need this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Lead acid sized to operate between 20% and 50%.</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20% requires 1019Ahr.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At 50% requires 407.4Ahr.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58768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calculated the same size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RETScreen calculated 0.1% derating for 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52C78A1-E300-8AE5-7A8A-49AF172F59E6}"/>
              </a:ext>
            </a:extLst>
          </p:cNvPr>
          <p:cNvPicPr>
            <a:picLocks noChangeAspect="1"/>
          </p:cNvPicPr>
          <p:nvPr/>
        </p:nvPicPr>
        <p:blipFill>
          <a:blip r:embed="rId2"/>
          <a:stretch>
            <a:fillRect/>
          </a:stretch>
        </p:blipFill>
        <p:spPr>
          <a:xfrm>
            <a:off x="304800" y="2481262"/>
            <a:ext cx="8576652" cy="2643188"/>
          </a:xfrm>
          <a:prstGeom prst="rect">
            <a:avLst/>
          </a:prstGeom>
        </p:spPr>
      </p:pic>
    </p:spTree>
    <p:extLst>
      <p:ext uri="{BB962C8B-B14F-4D97-AF65-F5344CB8AC3E}">
        <p14:creationId xmlns:p14="http://schemas.microsoft.com/office/powerpoint/2010/main" val="7346028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provide the temperature affected capacity in a table.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RETScreen ambient temperature for Belize.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0C97325-CA56-ACE2-7F5E-C938E31ED985}"/>
              </a:ext>
            </a:extLst>
          </p:cNvPr>
          <p:cNvPicPr>
            <a:picLocks noChangeAspect="1"/>
          </p:cNvPicPr>
          <p:nvPr/>
        </p:nvPicPr>
        <p:blipFill>
          <a:blip r:embed="rId2"/>
          <a:stretch>
            <a:fillRect/>
          </a:stretch>
        </p:blipFill>
        <p:spPr>
          <a:xfrm>
            <a:off x="500062" y="2068174"/>
            <a:ext cx="8143875" cy="1381125"/>
          </a:xfrm>
          <a:prstGeom prst="rect">
            <a:avLst/>
          </a:prstGeom>
        </p:spPr>
      </p:pic>
      <p:graphicFrame>
        <p:nvGraphicFramePr>
          <p:cNvPr id="6" name="Table 5">
            <a:extLst>
              <a:ext uri="{FF2B5EF4-FFF2-40B4-BE49-F238E27FC236}">
                <a16:creationId xmlns:a16="http://schemas.microsoft.com/office/drawing/2014/main" id="{9B200610-52CF-CEF1-53ED-E21EE4F40DBE}"/>
              </a:ext>
            </a:extLst>
          </p:cNvPr>
          <p:cNvGraphicFramePr>
            <a:graphicFrameLocks noGrp="1"/>
          </p:cNvGraphicFramePr>
          <p:nvPr>
            <p:extLst>
              <p:ext uri="{D42A27DB-BD31-4B8C-83A1-F6EECF244321}">
                <p14:modId xmlns:p14="http://schemas.microsoft.com/office/powerpoint/2010/main" val="3746883387"/>
              </p:ext>
            </p:extLst>
          </p:nvPr>
        </p:nvGraphicFramePr>
        <p:xfrm>
          <a:off x="7400926" y="3626645"/>
          <a:ext cx="1028700" cy="2752725"/>
        </p:xfrm>
        <a:graphic>
          <a:graphicData uri="http://schemas.openxmlformats.org/drawingml/2006/table">
            <a:tbl>
              <a:tblPr/>
              <a:tblGrid>
                <a:gridCol w="1028700">
                  <a:extLst>
                    <a:ext uri="{9D8B030D-6E8A-4147-A177-3AD203B41FA5}">
                      <a16:colId xmlns:a16="http://schemas.microsoft.com/office/drawing/2014/main" val="1845587966"/>
                    </a:ext>
                  </a:extLst>
                </a:gridCol>
              </a:tblGrid>
              <a:tr h="485775">
                <a:tc>
                  <a:txBody>
                    <a:bodyPr/>
                    <a:lstStyle/>
                    <a:p>
                      <a:pPr algn="ctr" fontAlgn="b"/>
                      <a:r>
                        <a:rPr lang="en-CA" sz="1000" b="1" i="0" u="none" strike="noStrike" dirty="0">
                          <a:effectLst/>
                          <a:latin typeface="Arial" panose="020B0604020202020204" pitchFamily="34" charset="0"/>
                        </a:rPr>
                        <a:t>Air temperature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7093337"/>
                  </a:ext>
                </a:extLst>
              </a:tr>
              <a:tr h="161925">
                <a:tc>
                  <a:txBody>
                    <a:bodyPr/>
                    <a:lstStyle/>
                    <a:p>
                      <a:pPr algn="ctr" fontAlgn="b"/>
                      <a:r>
                        <a:rPr lang="en-CA" sz="1000" b="0" i="0" u="none" strike="noStrike">
                          <a:effectLst/>
                          <a:latin typeface="Arial" panose="020B0604020202020204"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682623424"/>
                  </a:ext>
                </a:extLst>
              </a:tr>
              <a:tr h="161925">
                <a:tc>
                  <a:txBody>
                    <a:bodyPr/>
                    <a:lstStyle/>
                    <a:p>
                      <a:pPr algn="ctr" fontAlgn="b"/>
                      <a:r>
                        <a:rPr lang="en-CA" sz="1000" b="0" i="0" u="none" strike="noStrike">
                          <a:effectLst/>
                          <a:latin typeface="Arial" panose="020B0604020202020204" pitchFamily="34" charset="0"/>
                        </a:rPr>
                        <a:t>23.7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645169622"/>
                  </a:ext>
                </a:extLst>
              </a:tr>
              <a:tr h="161925">
                <a:tc>
                  <a:txBody>
                    <a:bodyPr/>
                    <a:lstStyle/>
                    <a:p>
                      <a:pPr algn="ctr" fontAlgn="b"/>
                      <a:r>
                        <a:rPr lang="en-CA" sz="1000" b="0" i="0" u="none" strike="noStrike">
                          <a:effectLst/>
                          <a:latin typeface="Arial" panose="020B0604020202020204" pitchFamily="34" charset="0"/>
                        </a:rPr>
                        <a:t>24.8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3677707926"/>
                  </a:ext>
                </a:extLst>
              </a:tr>
              <a:tr h="161925">
                <a:tc>
                  <a:txBody>
                    <a:bodyPr/>
                    <a:lstStyle/>
                    <a:p>
                      <a:pPr algn="ctr" fontAlgn="b"/>
                      <a:r>
                        <a:rPr lang="en-CA" sz="1000" b="0" i="0" u="none" strike="noStrike">
                          <a:effectLst/>
                          <a:latin typeface="Arial" panose="020B0604020202020204" pitchFamily="34" charset="0"/>
                        </a:rPr>
                        <a:t>26.1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1979082570"/>
                  </a:ext>
                </a:extLst>
              </a:tr>
              <a:tr h="161925">
                <a:tc>
                  <a:txBody>
                    <a:bodyPr/>
                    <a:lstStyle/>
                    <a:p>
                      <a:pPr algn="ctr" fontAlgn="b"/>
                      <a:r>
                        <a:rPr lang="en-CA" sz="1000" b="0" i="0" u="none" strike="noStrike">
                          <a:effectLst/>
                          <a:latin typeface="Arial" panose="020B0604020202020204" pitchFamily="34" charset="0"/>
                        </a:rPr>
                        <a:t>27.1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2919267618"/>
                  </a:ext>
                </a:extLst>
              </a:tr>
              <a:tr h="161925">
                <a:tc>
                  <a:txBody>
                    <a:bodyPr/>
                    <a:lstStyle/>
                    <a:p>
                      <a:pPr algn="ctr" fontAlgn="b"/>
                      <a:r>
                        <a:rPr lang="en-CA" sz="1000" b="0" i="0" u="none" strike="noStrike">
                          <a:effectLst/>
                          <a:latin typeface="Arial" panose="020B0604020202020204" pitchFamily="34" charset="0"/>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1220470968"/>
                  </a:ext>
                </a:extLst>
              </a:tr>
              <a:tr h="161925">
                <a:tc>
                  <a:txBody>
                    <a:bodyPr/>
                    <a:lstStyle/>
                    <a:p>
                      <a:pPr algn="ctr" fontAlgn="b"/>
                      <a:r>
                        <a:rPr lang="en-CA" sz="1000" b="0" i="0" u="none" strike="noStrike">
                          <a:effectLst/>
                          <a:latin typeface="Arial" panose="020B0604020202020204" pitchFamily="34" charset="0"/>
                        </a:rPr>
                        <a:t>28.4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582095546"/>
                  </a:ext>
                </a:extLst>
              </a:tr>
              <a:tr h="161925">
                <a:tc>
                  <a:txBody>
                    <a:bodyPr/>
                    <a:lstStyle/>
                    <a:p>
                      <a:pPr algn="ctr" fontAlgn="b"/>
                      <a:r>
                        <a:rPr lang="en-CA" sz="1000" b="0" i="0" u="none" strike="noStrike">
                          <a:effectLst/>
                          <a:latin typeface="Arial" panose="020B0604020202020204" pitchFamily="34" charset="0"/>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1429974784"/>
                  </a:ext>
                </a:extLst>
              </a:tr>
              <a:tr h="161925">
                <a:tc>
                  <a:txBody>
                    <a:bodyPr/>
                    <a:lstStyle/>
                    <a:p>
                      <a:pPr algn="ctr" fontAlgn="b"/>
                      <a:r>
                        <a:rPr lang="en-CA" sz="1000" b="0" i="0" u="none" strike="noStrike">
                          <a:effectLst/>
                          <a:latin typeface="Arial" panose="020B0604020202020204" pitchFamily="34" charset="0"/>
                        </a:rPr>
                        <a:t>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323084142"/>
                  </a:ext>
                </a:extLst>
              </a:tr>
              <a:tr h="161925">
                <a:tc>
                  <a:txBody>
                    <a:bodyPr/>
                    <a:lstStyle/>
                    <a:p>
                      <a:pPr algn="ctr" fontAlgn="b"/>
                      <a:r>
                        <a:rPr lang="en-CA" sz="1000" b="0" i="0" u="none" strike="noStrike">
                          <a:effectLst/>
                          <a:latin typeface="Arial" panose="020B0604020202020204" pitchFamily="34" charset="0"/>
                        </a:rPr>
                        <a:t>28.3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2695236605"/>
                  </a:ext>
                </a:extLst>
              </a:tr>
              <a:tr h="161925">
                <a:tc>
                  <a:txBody>
                    <a:bodyPr/>
                    <a:lstStyle/>
                    <a:p>
                      <a:pPr algn="ctr" fontAlgn="b"/>
                      <a:r>
                        <a:rPr lang="en-CA" sz="1000" b="0" i="0" u="none" strike="noStrike">
                          <a:effectLst/>
                          <a:latin typeface="Arial" panose="020B0604020202020204" pitchFamily="34" charset="0"/>
                        </a:rPr>
                        <a:t>26.8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2310201265"/>
                  </a:ext>
                </a:extLst>
              </a:tr>
              <a:tr h="161925">
                <a:tc>
                  <a:txBody>
                    <a:bodyPr/>
                    <a:lstStyle/>
                    <a:p>
                      <a:pPr algn="ctr" fontAlgn="b"/>
                      <a:r>
                        <a:rPr lang="en-CA" sz="1000" b="0" i="0" u="none" strike="noStrike">
                          <a:effectLst/>
                          <a:latin typeface="Arial" panose="020B0604020202020204" pitchFamily="34" charset="0"/>
                        </a:rPr>
                        <a:t>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2041705814"/>
                  </a:ext>
                </a:extLst>
              </a:tr>
              <a:tr h="161925">
                <a:tc>
                  <a:txBody>
                    <a:bodyPr/>
                    <a:lstStyle/>
                    <a:p>
                      <a:pPr algn="ctr" fontAlgn="b"/>
                      <a:r>
                        <a:rPr lang="en-CA" sz="1000" b="0" i="0" u="none" strike="noStrike">
                          <a:effectLst/>
                          <a:latin typeface="Arial" panose="020B0604020202020204" pitchFamily="34" charset="0"/>
                        </a:rPr>
                        <a:t>24.1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8F4"/>
                    </a:solidFill>
                  </a:tcPr>
                </a:tc>
                <a:extLst>
                  <a:ext uri="{0D108BD9-81ED-4DB2-BD59-A6C34878D82A}">
                    <a16:rowId xmlns:a16="http://schemas.microsoft.com/office/drawing/2014/main" val="3876818446"/>
                  </a:ext>
                </a:extLst>
              </a:tr>
              <a:tr h="161925">
                <a:tc>
                  <a:txBody>
                    <a:bodyPr/>
                    <a:lstStyle/>
                    <a:p>
                      <a:pPr algn="ctr" fontAlgn="b"/>
                      <a:r>
                        <a:rPr lang="en-CA" sz="1000" b="0" i="0" u="none" strike="noStrike" dirty="0">
                          <a:effectLst/>
                          <a:latin typeface="Arial" panose="020B0604020202020204" pitchFamily="34" charset="0"/>
                        </a:rPr>
                        <a:t>26.6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22589466"/>
                  </a:ext>
                </a:extLst>
              </a:tr>
            </a:tbl>
          </a:graphicData>
        </a:graphic>
      </p:graphicFrame>
      <p:sp>
        <p:nvSpPr>
          <p:cNvPr id="7" name="TextBox 6">
            <a:extLst>
              <a:ext uri="{FF2B5EF4-FFF2-40B4-BE49-F238E27FC236}">
                <a16:creationId xmlns:a16="http://schemas.microsoft.com/office/drawing/2014/main" id="{2D08105B-9E71-ABA3-C28B-4B6F084C3678}"/>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spTree>
    <p:extLst>
      <p:ext uri="{BB962C8B-B14F-4D97-AF65-F5344CB8AC3E}">
        <p14:creationId xmlns:p14="http://schemas.microsoft.com/office/powerpoint/2010/main" val="2626742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Lead acid temperature multiplier.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DA6359-BBE5-EB5B-4B28-5B9D35C0A2C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4" name="Picture 3">
            <a:extLst>
              <a:ext uri="{FF2B5EF4-FFF2-40B4-BE49-F238E27FC236}">
                <a16:creationId xmlns:a16="http://schemas.microsoft.com/office/drawing/2014/main" id="{D2B308CC-9209-E496-959A-825C0A5BF928}"/>
              </a:ext>
            </a:extLst>
          </p:cNvPr>
          <p:cNvPicPr>
            <a:picLocks noChangeAspect="1"/>
          </p:cNvPicPr>
          <p:nvPr/>
        </p:nvPicPr>
        <p:blipFill>
          <a:blip r:embed="rId2"/>
          <a:stretch>
            <a:fillRect/>
          </a:stretch>
        </p:blipFill>
        <p:spPr>
          <a:xfrm>
            <a:off x="602455" y="1860501"/>
            <a:ext cx="8108278" cy="4469367"/>
          </a:xfrm>
          <a:prstGeom prst="rect">
            <a:avLst/>
          </a:prstGeom>
        </p:spPr>
      </p:pic>
    </p:spTree>
    <p:extLst>
      <p:ext uri="{BB962C8B-B14F-4D97-AF65-F5344CB8AC3E}">
        <p14:creationId xmlns:p14="http://schemas.microsoft.com/office/powerpoint/2010/main" val="2125096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BATTERY CAPACITY &amp; TEMPERATURE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Ideal operating temperature for deep cycle lead-acid batteries is 25°C (77°F).</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Battery capacity and cycle life is affected by operating temperature.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Operating at higher temperatures will reduce cycle life due to cell degradation. </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DA6359-BBE5-EB5B-4B28-5B9D35C0A2C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36027618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 cycle life reduction of ~50% for every 10°C over 25°C (77°F) is expected.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Loss of cycle life is not recoverable.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Continuous operation at 35°C (95°F) will typically reduce battery cycle life by 50%.</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DA6359-BBE5-EB5B-4B28-5B9D35C0A2C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pic>
        <p:nvPicPr>
          <p:cNvPr id="4" name="Picture 3">
            <a:extLst>
              <a:ext uri="{FF2B5EF4-FFF2-40B4-BE49-F238E27FC236}">
                <a16:creationId xmlns:a16="http://schemas.microsoft.com/office/drawing/2014/main" id="{9489F034-A2FC-E6E9-07E9-C8086717AB59}"/>
              </a:ext>
            </a:extLst>
          </p:cNvPr>
          <p:cNvPicPr>
            <a:picLocks noChangeAspect="1"/>
          </p:cNvPicPr>
          <p:nvPr/>
        </p:nvPicPr>
        <p:blipFill>
          <a:blip r:embed="rId2"/>
          <a:stretch>
            <a:fillRect/>
          </a:stretch>
        </p:blipFill>
        <p:spPr>
          <a:xfrm>
            <a:off x="317089" y="5093732"/>
            <a:ext cx="8522111" cy="938214"/>
          </a:xfrm>
          <a:prstGeom prst="rect">
            <a:avLst/>
          </a:prstGeom>
        </p:spPr>
      </p:pic>
    </p:spTree>
    <p:extLst>
      <p:ext uri="{BB962C8B-B14F-4D97-AF65-F5344CB8AC3E}">
        <p14:creationId xmlns:p14="http://schemas.microsoft.com/office/powerpoint/2010/main" val="869418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Lead acid deep cycle batteries should be used to a maximum 50% DOD as this offers a balance between capacity vs. cycle life, also taking into consideration the cost of replacement.</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DA6359-BBE5-EB5B-4B28-5B9D35C0A2C2}"/>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410909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Rolls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20% 7300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cycles.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50% 4300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cycles.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651ACEA-46E8-34B9-79FC-13298AC42F42}"/>
              </a:ext>
            </a:extLst>
          </p:cNvPr>
          <p:cNvPicPr>
            <a:picLocks noChangeAspect="1"/>
          </p:cNvPicPr>
          <p:nvPr/>
        </p:nvPicPr>
        <p:blipFill>
          <a:blip r:embed="rId2"/>
          <a:stretch>
            <a:fillRect/>
          </a:stretch>
        </p:blipFill>
        <p:spPr>
          <a:xfrm>
            <a:off x="2446386" y="933450"/>
            <a:ext cx="5857275" cy="5300662"/>
          </a:xfrm>
          <a:prstGeom prst="rect">
            <a:avLst/>
          </a:prstGeom>
        </p:spPr>
      </p:pic>
      <p:sp>
        <p:nvSpPr>
          <p:cNvPr id="5" name="TextBox 4">
            <a:extLst>
              <a:ext uri="{FF2B5EF4-FFF2-40B4-BE49-F238E27FC236}">
                <a16:creationId xmlns:a16="http://schemas.microsoft.com/office/drawing/2014/main" id="{E4DA6359-BBE5-EB5B-4B28-5B9D35C0A2C2}"/>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cxnSp>
        <p:nvCxnSpPr>
          <p:cNvPr id="6" name="Straight Arrow Connector 5">
            <a:extLst>
              <a:ext uri="{FF2B5EF4-FFF2-40B4-BE49-F238E27FC236}">
                <a16:creationId xmlns:a16="http://schemas.microsoft.com/office/drawing/2014/main" id="{00127F55-8C08-F98F-6B42-15DFA85D1CEC}"/>
              </a:ext>
            </a:extLst>
          </p:cNvPr>
          <p:cNvCxnSpPr>
            <a:cxnSpLocks/>
          </p:cNvCxnSpPr>
          <p:nvPr/>
        </p:nvCxnSpPr>
        <p:spPr>
          <a:xfrm>
            <a:off x="2095500" y="3000375"/>
            <a:ext cx="527685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797F6E-C65C-A899-C21D-74CC671EBE49}"/>
              </a:ext>
            </a:extLst>
          </p:cNvPr>
          <p:cNvCxnSpPr>
            <a:cxnSpLocks/>
          </p:cNvCxnSpPr>
          <p:nvPr/>
        </p:nvCxnSpPr>
        <p:spPr>
          <a:xfrm flipV="1">
            <a:off x="2095500" y="4572000"/>
            <a:ext cx="3905251" cy="3714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48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2. Stable Voltage. </a:t>
            </a:r>
          </a:p>
          <a:p>
            <a:r>
              <a:rPr lang="en-US" sz="2800" dirty="0">
                <a:latin typeface="Arial" panose="020B0604020202020204" pitchFamily="34" charset="0"/>
                <a:ea typeface="Calibri" panose="020F0502020204030204" pitchFamily="34" charset="0"/>
                <a:cs typeface="Arial" panose="020B0604020202020204" pitchFamily="34" charset="0"/>
              </a:rPr>
              <a:t>The voltage produced by a PV panel alone changes depending on the load.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energy from a battery, on the other hand, is produced over a reasonably stable voltage range.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Most electrical devices, such as motor, radio or computer, need a reasonable stable voltage source in order to operate properly.</a:t>
            </a:r>
          </a:p>
        </p:txBody>
      </p:sp>
    </p:spTree>
    <p:extLst>
      <p:ext uri="{BB962C8B-B14F-4D97-AF65-F5344CB8AC3E}">
        <p14:creationId xmlns:p14="http://schemas.microsoft.com/office/powerpoint/2010/main" val="17169807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For this example, a lead acid battery is to be used.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Ahr for this example is 407.4Ahr and a battery needs to be chosen.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battery bank will not see this discharge on a regular basis.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First look at lead acid AGM from Rolls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4458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https://www.rollsbattery.com/</a:t>
            </a: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Select Renewable Energy,</a:t>
            </a:r>
          </a:p>
          <a:p>
            <a:r>
              <a:rPr lang="en-US" sz="2800" dirty="0">
                <a:latin typeface="Arial" panose="020B0604020202020204" pitchFamily="34" charset="0"/>
                <a:ea typeface="Calibri" panose="020F0502020204030204" pitchFamily="34" charset="0"/>
                <a:cs typeface="Arial" panose="020B0604020202020204" pitchFamily="34" charset="0"/>
              </a:rPr>
              <a:t>AGM Type,</a:t>
            </a:r>
          </a:p>
          <a:p>
            <a:r>
              <a:rPr lang="en-US" sz="2800" dirty="0">
                <a:latin typeface="Arial" panose="020B0604020202020204" pitchFamily="34" charset="0"/>
                <a:ea typeface="Calibri" panose="020F0502020204030204" pitchFamily="34" charset="0"/>
                <a:cs typeface="Arial" panose="020B0604020202020204" pitchFamily="34" charset="0"/>
              </a:rPr>
              <a:t>12V Volts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9636BD-F76B-E4C0-E05F-B81E4CDDD0B4}"/>
              </a:ext>
            </a:extLst>
          </p:cNvPr>
          <p:cNvPicPr>
            <a:picLocks noChangeAspect="1"/>
          </p:cNvPicPr>
          <p:nvPr/>
        </p:nvPicPr>
        <p:blipFill>
          <a:blip r:embed="rId3"/>
          <a:stretch>
            <a:fillRect/>
          </a:stretch>
        </p:blipFill>
        <p:spPr>
          <a:xfrm>
            <a:off x="5305425" y="1431638"/>
            <a:ext cx="3533775" cy="4750085"/>
          </a:xfrm>
          <a:prstGeom prst="rect">
            <a:avLst/>
          </a:prstGeom>
        </p:spPr>
      </p:pic>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spTree>
    <p:extLst>
      <p:ext uri="{BB962C8B-B14F-4D97-AF65-F5344CB8AC3E}">
        <p14:creationId xmlns:p14="http://schemas.microsoft.com/office/powerpoint/2010/main" val="14034472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is the 12 Volt AGM battery.</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Specifications are on the next</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slides.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210AH</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pic>
        <p:nvPicPr>
          <p:cNvPr id="13" name="Picture 12">
            <a:extLst>
              <a:ext uri="{FF2B5EF4-FFF2-40B4-BE49-F238E27FC236}">
                <a16:creationId xmlns:a16="http://schemas.microsoft.com/office/drawing/2014/main" id="{F40FA9CF-91F4-68BA-C368-BA9396045B8B}"/>
              </a:ext>
            </a:extLst>
          </p:cNvPr>
          <p:cNvPicPr>
            <a:picLocks noChangeAspect="1"/>
          </p:cNvPicPr>
          <p:nvPr/>
        </p:nvPicPr>
        <p:blipFill>
          <a:blip r:embed="rId2"/>
          <a:stretch>
            <a:fillRect/>
          </a:stretch>
        </p:blipFill>
        <p:spPr>
          <a:xfrm>
            <a:off x="6117381" y="1455196"/>
            <a:ext cx="2814739" cy="4614863"/>
          </a:xfrm>
          <a:prstGeom prst="rect">
            <a:avLst/>
          </a:prstGeom>
        </p:spPr>
      </p:pic>
    </p:spTree>
    <p:extLst>
      <p:ext uri="{BB962C8B-B14F-4D97-AF65-F5344CB8AC3E}">
        <p14:creationId xmlns:p14="http://schemas.microsoft.com/office/powerpoint/2010/main" val="42128584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Daily Ahr required is 68.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pic>
        <p:nvPicPr>
          <p:cNvPr id="11" name="Picture 10">
            <a:extLst>
              <a:ext uri="{FF2B5EF4-FFF2-40B4-BE49-F238E27FC236}">
                <a16:creationId xmlns:a16="http://schemas.microsoft.com/office/drawing/2014/main" id="{1C8448FC-BB6F-3D11-066C-4A5A01B24C3E}"/>
              </a:ext>
            </a:extLst>
          </p:cNvPr>
          <p:cNvPicPr>
            <a:picLocks noChangeAspect="1"/>
          </p:cNvPicPr>
          <p:nvPr/>
        </p:nvPicPr>
        <p:blipFill>
          <a:blip r:embed="rId2"/>
          <a:stretch>
            <a:fillRect/>
          </a:stretch>
        </p:blipFill>
        <p:spPr>
          <a:xfrm>
            <a:off x="800100" y="1704975"/>
            <a:ext cx="7962900" cy="4674392"/>
          </a:xfrm>
          <a:prstGeom prst="rect">
            <a:avLst/>
          </a:prstGeom>
        </p:spPr>
      </p:pic>
    </p:spTree>
    <p:extLst>
      <p:ext uri="{BB962C8B-B14F-4D97-AF65-F5344CB8AC3E}">
        <p14:creationId xmlns:p14="http://schemas.microsoft.com/office/powerpoint/2010/main" val="936554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battery bank size is 407.4Ahr, required for three days without charging.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100-hour rate is 230Ah.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would take two of these batteries in parallel to obtain 460h.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pic>
        <p:nvPicPr>
          <p:cNvPr id="11" name="Picture 10">
            <a:extLst>
              <a:ext uri="{FF2B5EF4-FFF2-40B4-BE49-F238E27FC236}">
                <a16:creationId xmlns:a16="http://schemas.microsoft.com/office/drawing/2014/main" id="{93436153-8913-CA97-7EFA-3E64F2B1DF90}"/>
              </a:ext>
            </a:extLst>
          </p:cNvPr>
          <p:cNvPicPr>
            <a:picLocks noChangeAspect="1"/>
          </p:cNvPicPr>
          <p:nvPr/>
        </p:nvPicPr>
        <p:blipFill>
          <a:blip r:embed="rId2"/>
          <a:stretch>
            <a:fillRect/>
          </a:stretch>
        </p:blipFill>
        <p:spPr>
          <a:xfrm>
            <a:off x="419099" y="4816450"/>
            <a:ext cx="8001000" cy="1238250"/>
          </a:xfrm>
          <a:prstGeom prst="rect">
            <a:avLst/>
          </a:prstGeom>
        </p:spPr>
      </p:pic>
    </p:spTree>
    <p:extLst>
      <p:ext uri="{BB962C8B-B14F-4D97-AF65-F5344CB8AC3E}">
        <p14:creationId xmlns:p14="http://schemas.microsoft.com/office/powerpoint/2010/main" val="24810428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Two batteries connected in parallel provides 420Ah at the 20-hour rate.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daily draw is 68Ah.</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is a DOD of 16% per day for normal operation.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If the sun did not shine for three days, </a:t>
            </a:r>
          </a:p>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    the DOD is 408 / 460 = 90%.</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spTree>
    <p:extLst>
      <p:ext uri="{BB962C8B-B14F-4D97-AF65-F5344CB8AC3E}">
        <p14:creationId xmlns:p14="http://schemas.microsoft.com/office/powerpoint/2010/main" val="30853520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Because the three days without sun is not a normal occurrence then the few times with a DOD of 90% is not going to hurt the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Looking at the cycle of life versus DOD chart shows that the cycle life for the normal day to day is 2700 cycles.</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6620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Daily Ahr required is 68Ahr with 2700 cycles.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pic>
        <p:nvPicPr>
          <p:cNvPr id="6" name="Picture 5">
            <a:extLst>
              <a:ext uri="{FF2B5EF4-FFF2-40B4-BE49-F238E27FC236}">
                <a16:creationId xmlns:a16="http://schemas.microsoft.com/office/drawing/2014/main" id="{66A61499-A9F6-2E51-D844-EE69A192022D}"/>
              </a:ext>
            </a:extLst>
          </p:cNvPr>
          <p:cNvPicPr>
            <a:picLocks noChangeAspect="1"/>
          </p:cNvPicPr>
          <p:nvPr/>
        </p:nvPicPr>
        <p:blipFill>
          <a:blip r:embed="rId2"/>
          <a:stretch>
            <a:fillRect/>
          </a:stretch>
        </p:blipFill>
        <p:spPr>
          <a:xfrm>
            <a:off x="800100" y="1821092"/>
            <a:ext cx="7781925" cy="4568156"/>
          </a:xfrm>
          <a:prstGeom prst="rect">
            <a:avLst/>
          </a:prstGeom>
        </p:spPr>
      </p:pic>
      <p:cxnSp>
        <p:nvCxnSpPr>
          <p:cNvPr id="4" name="Straight Arrow Connector 3">
            <a:extLst>
              <a:ext uri="{FF2B5EF4-FFF2-40B4-BE49-F238E27FC236}">
                <a16:creationId xmlns:a16="http://schemas.microsoft.com/office/drawing/2014/main" id="{E3974AD5-70F1-95BC-B4EF-72D70480C9C6}"/>
              </a:ext>
            </a:extLst>
          </p:cNvPr>
          <p:cNvCxnSpPr>
            <a:cxnSpLocks/>
          </p:cNvCxnSpPr>
          <p:nvPr/>
        </p:nvCxnSpPr>
        <p:spPr>
          <a:xfrm>
            <a:off x="4191000" y="1647825"/>
            <a:ext cx="3714750" cy="16097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1139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Three day, Ahr required is 408Ahr with 500 cycles.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36340E3-CB46-7564-E597-2AF8C6FCB85D}"/>
              </a:ext>
            </a:extLst>
          </p:cNvPr>
          <p:cNvSpPr txBox="1"/>
          <p:nvPr/>
        </p:nvSpPr>
        <p:spPr>
          <a:xfrm>
            <a:off x="6000751" y="6329868"/>
            <a:ext cx="3048000" cy="369332"/>
          </a:xfrm>
          <a:prstGeom prst="rect">
            <a:avLst/>
          </a:prstGeom>
          <a:noFill/>
        </p:spPr>
        <p:txBody>
          <a:bodyPr wrap="square" rtlCol="0">
            <a:spAutoFit/>
          </a:bodyPr>
          <a:lstStyle/>
          <a:p>
            <a:r>
              <a:rPr lang="en-US" dirty="0"/>
              <a:t>Picture courtesy Rolls Battery</a:t>
            </a:r>
            <a:endParaRPr lang="en-CA" dirty="0"/>
          </a:p>
        </p:txBody>
      </p:sp>
      <p:pic>
        <p:nvPicPr>
          <p:cNvPr id="6" name="Picture 5">
            <a:extLst>
              <a:ext uri="{FF2B5EF4-FFF2-40B4-BE49-F238E27FC236}">
                <a16:creationId xmlns:a16="http://schemas.microsoft.com/office/drawing/2014/main" id="{66A61499-A9F6-2E51-D844-EE69A192022D}"/>
              </a:ext>
            </a:extLst>
          </p:cNvPr>
          <p:cNvPicPr>
            <a:picLocks noChangeAspect="1"/>
          </p:cNvPicPr>
          <p:nvPr/>
        </p:nvPicPr>
        <p:blipFill>
          <a:blip r:embed="rId2"/>
          <a:stretch>
            <a:fillRect/>
          </a:stretch>
        </p:blipFill>
        <p:spPr>
          <a:xfrm>
            <a:off x="771525" y="1682799"/>
            <a:ext cx="7962900" cy="4674392"/>
          </a:xfrm>
          <a:prstGeom prst="rect">
            <a:avLst/>
          </a:prstGeom>
        </p:spPr>
      </p:pic>
      <p:cxnSp>
        <p:nvCxnSpPr>
          <p:cNvPr id="4" name="Straight Arrow Connector 3">
            <a:extLst>
              <a:ext uri="{FF2B5EF4-FFF2-40B4-BE49-F238E27FC236}">
                <a16:creationId xmlns:a16="http://schemas.microsoft.com/office/drawing/2014/main" id="{E3974AD5-70F1-95BC-B4EF-72D70480C9C6}"/>
              </a:ext>
            </a:extLst>
          </p:cNvPr>
          <p:cNvCxnSpPr>
            <a:cxnSpLocks/>
          </p:cNvCxnSpPr>
          <p:nvPr/>
        </p:nvCxnSpPr>
        <p:spPr>
          <a:xfrm flipH="1">
            <a:off x="2495550" y="1676400"/>
            <a:ext cx="4314825" cy="36004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45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next example is to have AC only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same equipment will be used with the same wattage rating.</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will be included as a DC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this example, we will say it is 5Watts.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will be on for 16 hours per day.</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054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pPr marL="0" indent="0">
              <a:buNone/>
            </a:pPr>
            <a:r>
              <a:rPr lang="en-US" sz="2800" dirty="0">
                <a:latin typeface="Arial" panose="020B0604020202020204" pitchFamily="34" charset="0"/>
                <a:ea typeface="Calibri" panose="020F0502020204030204" pitchFamily="34" charset="0"/>
                <a:cs typeface="Arial" panose="020B0604020202020204" pitchFamily="34" charset="0"/>
              </a:rPr>
              <a:t>3. Surge Current. </a:t>
            </a:r>
          </a:p>
          <a:p>
            <a:r>
              <a:rPr lang="en-US" sz="2800" dirty="0">
                <a:latin typeface="Arial" panose="020B0604020202020204" pitchFamily="34" charset="0"/>
                <a:ea typeface="Calibri" panose="020F0502020204030204" pitchFamily="34" charset="0"/>
                <a:cs typeface="Arial" panose="020B0604020202020204" pitchFamily="34" charset="0"/>
              </a:rPr>
              <a:t>A PV array cannot respond to some devices, including most motors that require an inrush or high current to start. </a:t>
            </a:r>
          </a:p>
          <a:p>
            <a:r>
              <a:rPr lang="en-US" sz="2800" dirty="0">
                <a:latin typeface="Arial" panose="020B0604020202020204" pitchFamily="34" charset="0"/>
                <a:ea typeface="Calibri" panose="020F0502020204030204" pitchFamily="34" charset="0"/>
                <a:cs typeface="Arial" panose="020B0604020202020204" pitchFamily="34" charset="0"/>
              </a:rPr>
              <a:t>The output current of a PV array is dependent on irradiance only (which varies constantly) and therefore cannot respond to the steady and or variable current requirements of a motor. </a:t>
            </a:r>
          </a:p>
          <a:p>
            <a:r>
              <a:rPr lang="en-US" sz="2800" dirty="0">
                <a:latin typeface="Arial" panose="020B0604020202020204" pitchFamily="34" charset="0"/>
                <a:ea typeface="Calibri" panose="020F0502020204030204" pitchFamily="34" charset="0"/>
                <a:cs typeface="Arial" panose="020B0604020202020204" pitchFamily="34" charset="0"/>
              </a:rPr>
              <a:t>A battery, however, can provide a current many times higher than a PV array. The ability to supply high current allows these devices like motors, fridges, and electronics to be powered PV.</a:t>
            </a:r>
          </a:p>
        </p:txBody>
      </p:sp>
    </p:spTree>
    <p:extLst>
      <p:ext uri="{BB962C8B-B14F-4D97-AF65-F5344CB8AC3E}">
        <p14:creationId xmlns:p14="http://schemas.microsoft.com/office/powerpoint/2010/main" val="3465898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AC loads are at 120VAC.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For example, the computer draws 75Watts at 120V.</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Amperage is W / V = 75W / 120V = .625AAC.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We want the amperage at the battery to deliver this amperage to the computer.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Watts = 75W / 12V = 6.25A</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94748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At the battery level the wattage of the load is the same.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Adding the inverter adds more DC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operating load and the inefficiency of the inverter need to be added to the battery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64656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inverter does have a parasitic load.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will always have some power consumed to keep it turned 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Use 5 Watts for this continuous load as long as the inverter is turned on.</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is also not 100% efficient. </a:t>
            </a:r>
          </a:p>
        </p:txBody>
      </p:sp>
    </p:spTree>
    <p:extLst>
      <p:ext uri="{BB962C8B-B14F-4D97-AF65-F5344CB8AC3E}">
        <p14:creationId xmlns:p14="http://schemas.microsoft.com/office/powerpoint/2010/main" val="24049000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Adding the inverter without any of its losses shows the same battery capacity as the DC example.</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8D229C-67B7-3719-A463-27B00DA9AEC5}"/>
              </a:ext>
            </a:extLst>
          </p:cNvPr>
          <p:cNvPicPr>
            <a:picLocks noChangeAspect="1"/>
          </p:cNvPicPr>
          <p:nvPr/>
        </p:nvPicPr>
        <p:blipFill>
          <a:blip r:embed="rId2"/>
          <a:stretch>
            <a:fillRect/>
          </a:stretch>
        </p:blipFill>
        <p:spPr>
          <a:xfrm>
            <a:off x="438150" y="2305050"/>
            <a:ext cx="8401050" cy="3467100"/>
          </a:xfrm>
          <a:prstGeom prst="rect">
            <a:avLst/>
          </a:prstGeom>
        </p:spPr>
      </p:pic>
    </p:spTree>
    <p:extLst>
      <p:ext uri="{BB962C8B-B14F-4D97-AF65-F5344CB8AC3E}">
        <p14:creationId xmlns:p14="http://schemas.microsoft.com/office/powerpoint/2010/main" val="35102736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the operating loss of 5Watts for 16 hours a day, and an inverter efficiency of 90%.</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454BD10-82C6-23DC-0A30-35BF79ECC1EE}"/>
              </a:ext>
            </a:extLst>
          </p:cNvPr>
          <p:cNvPicPr>
            <a:picLocks noChangeAspect="1"/>
          </p:cNvPicPr>
          <p:nvPr/>
        </p:nvPicPr>
        <p:blipFill>
          <a:blip r:embed="rId2"/>
          <a:stretch>
            <a:fillRect/>
          </a:stretch>
        </p:blipFill>
        <p:spPr>
          <a:xfrm>
            <a:off x="914400" y="4914900"/>
            <a:ext cx="6534150" cy="1047750"/>
          </a:xfrm>
          <a:prstGeom prst="rect">
            <a:avLst/>
          </a:prstGeom>
        </p:spPr>
      </p:pic>
      <p:pic>
        <p:nvPicPr>
          <p:cNvPr id="10" name="Picture 9">
            <a:extLst>
              <a:ext uri="{FF2B5EF4-FFF2-40B4-BE49-F238E27FC236}">
                <a16:creationId xmlns:a16="http://schemas.microsoft.com/office/drawing/2014/main" id="{19457748-0D99-0434-DEB4-71F854A2A3F2}"/>
              </a:ext>
            </a:extLst>
          </p:cNvPr>
          <p:cNvPicPr>
            <a:picLocks noChangeAspect="1"/>
          </p:cNvPicPr>
          <p:nvPr/>
        </p:nvPicPr>
        <p:blipFill>
          <a:blip r:embed="rId3"/>
          <a:stretch>
            <a:fillRect/>
          </a:stretch>
        </p:blipFill>
        <p:spPr>
          <a:xfrm>
            <a:off x="148589" y="2191322"/>
            <a:ext cx="8743950" cy="2498923"/>
          </a:xfrm>
          <a:prstGeom prst="rect">
            <a:avLst/>
          </a:prstGeom>
        </p:spPr>
      </p:pic>
    </p:spTree>
    <p:extLst>
      <p:ext uri="{BB962C8B-B14F-4D97-AF65-F5344CB8AC3E}">
        <p14:creationId xmlns:p14="http://schemas.microsoft.com/office/powerpoint/2010/main" val="34795685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extra operating losses cause the battery capacity to be increased to 495Ah.</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A90BE38-837E-EB06-9578-E9E1BA3BF114}"/>
              </a:ext>
            </a:extLst>
          </p:cNvPr>
          <p:cNvPicPr>
            <a:picLocks noChangeAspect="1"/>
          </p:cNvPicPr>
          <p:nvPr/>
        </p:nvPicPr>
        <p:blipFill>
          <a:blip r:embed="rId2"/>
          <a:stretch>
            <a:fillRect/>
          </a:stretch>
        </p:blipFill>
        <p:spPr>
          <a:xfrm>
            <a:off x="189488" y="2352674"/>
            <a:ext cx="8699616" cy="2533651"/>
          </a:xfrm>
          <a:prstGeom prst="rect">
            <a:avLst/>
          </a:prstGeom>
        </p:spPr>
      </p:pic>
    </p:spTree>
    <p:extLst>
      <p:ext uri="{BB962C8B-B14F-4D97-AF65-F5344CB8AC3E}">
        <p14:creationId xmlns:p14="http://schemas.microsoft.com/office/powerpoint/2010/main" val="10371291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5-Watt operating loss requires an extra battery capacity to be increased by 30Ah.</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551ACFBD-0963-1E42-4C3C-2746C8C2F4C7}"/>
              </a:ext>
            </a:extLst>
          </p:cNvPr>
          <p:cNvGraphicFramePr>
            <a:graphicFrameLocks noGrp="1"/>
          </p:cNvGraphicFramePr>
          <p:nvPr>
            <p:extLst>
              <p:ext uri="{D42A27DB-BD31-4B8C-83A1-F6EECF244321}">
                <p14:modId xmlns:p14="http://schemas.microsoft.com/office/powerpoint/2010/main" val="2291699361"/>
              </p:ext>
            </p:extLst>
          </p:nvPr>
        </p:nvGraphicFramePr>
        <p:xfrm>
          <a:off x="447675" y="2285999"/>
          <a:ext cx="8115298" cy="4162430"/>
        </p:xfrm>
        <a:graphic>
          <a:graphicData uri="http://schemas.openxmlformats.org/drawingml/2006/table">
            <a:tbl>
              <a:tblPr>
                <a:tableStyleId>{5C22544A-7EE6-4342-B048-85BDC9FD1C3A}</a:tableStyleId>
              </a:tblPr>
              <a:tblGrid>
                <a:gridCol w="1711057">
                  <a:extLst>
                    <a:ext uri="{9D8B030D-6E8A-4147-A177-3AD203B41FA5}">
                      <a16:colId xmlns:a16="http://schemas.microsoft.com/office/drawing/2014/main" val="586390534"/>
                    </a:ext>
                  </a:extLst>
                </a:gridCol>
                <a:gridCol w="782197">
                  <a:extLst>
                    <a:ext uri="{9D8B030D-6E8A-4147-A177-3AD203B41FA5}">
                      <a16:colId xmlns:a16="http://schemas.microsoft.com/office/drawing/2014/main" val="1802529527"/>
                    </a:ext>
                  </a:extLst>
                </a:gridCol>
                <a:gridCol w="1833275">
                  <a:extLst>
                    <a:ext uri="{9D8B030D-6E8A-4147-A177-3AD203B41FA5}">
                      <a16:colId xmlns:a16="http://schemas.microsoft.com/office/drawing/2014/main" val="4170426914"/>
                    </a:ext>
                  </a:extLst>
                </a:gridCol>
                <a:gridCol w="1857719">
                  <a:extLst>
                    <a:ext uri="{9D8B030D-6E8A-4147-A177-3AD203B41FA5}">
                      <a16:colId xmlns:a16="http://schemas.microsoft.com/office/drawing/2014/main" val="332997004"/>
                    </a:ext>
                  </a:extLst>
                </a:gridCol>
                <a:gridCol w="1931050">
                  <a:extLst>
                    <a:ext uri="{9D8B030D-6E8A-4147-A177-3AD203B41FA5}">
                      <a16:colId xmlns:a16="http://schemas.microsoft.com/office/drawing/2014/main" val="2446601671"/>
                    </a:ext>
                  </a:extLst>
                </a:gridCol>
              </a:tblGrid>
              <a:tr h="416243">
                <a:tc>
                  <a:txBody>
                    <a:bodyPr/>
                    <a:lstStyle/>
                    <a:p>
                      <a:pPr algn="ctr" fontAlgn="b"/>
                      <a:r>
                        <a:rPr lang="en-CA" sz="1800" u="none" strike="noStrike" dirty="0">
                          <a:effectLst/>
                        </a:rPr>
                        <a:t>AC only loads</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Watts</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Hours per day</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Ahrs=AxHrs</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81940066"/>
                  </a:ext>
                </a:extLst>
              </a:tr>
              <a:tr h="416243">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A=Watts / Volts</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6356659"/>
                  </a:ext>
                </a:extLst>
              </a:tr>
              <a:tr h="416243">
                <a:tc>
                  <a:txBody>
                    <a:bodyPr/>
                    <a:lstStyle/>
                    <a:p>
                      <a:pPr algn="ctr" fontAlgn="b"/>
                      <a:r>
                        <a:rPr lang="en-CA" sz="1800" u="none" strike="noStrike">
                          <a:effectLst/>
                        </a:rPr>
                        <a:t>Light</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5</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4.17</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DOD</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1845571"/>
                  </a:ext>
                </a:extLst>
              </a:tr>
              <a:tr h="416243">
                <a:tc>
                  <a:txBody>
                    <a:bodyPr/>
                    <a:lstStyle/>
                    <a:p>
                      <a:pPr algn="ctr" fontAlgn="b"/>
                      <a:r>
                        <a:rPr lang="en-CA" sz="1800" u="none" strike="noStrike">
                          <a:effectLst/>
                        </a:rPr>
                        <a:t>TV</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75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2</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12.50</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50.00%</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59874906"/>
                  </a:ext>
                </a:extLst>
              </a:tr>
              <a:tr h="416243">
                <a:tc>
                  <a:txBody>
                    <a:bodyPr/>
                    <a:lstStyle/>
                    <a:p>
                      <a:pPr algn="ctr" fontAlgn="b"/>
                      <a:r>
                        <a:rPr lang="en-CA" sz="1800" u="none" strike="noStrike">
                          <a:effectLst/>
                        </a:rPr>
                        <a:t>Radio</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6</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2.50</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Ahr for DOD</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1709433"/>
                  </a:ext>
                </a:extLst>
              </a:tr>
              <a:tr h="416243">
                <a:tc>
                  <a:txBody>
                    <a:bodyPr/>
                    <a:lstStyle/>
                    <a:p>
                      <a:pPr algn="ctr" fontAlgn="b"/>
                      <a:r>
                        <a:rPr lang="en-CA" sz="1800" u="none" strike="noStrike">
                          <a:effectLst/>
                        </a:rPr>
                        <a:t>Router</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16</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13.33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448</a:t>
                      </a:r>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49675873"/>
                  </a:ext>
                </a:extLst>
              </a:tr>
              <a:tr h="416243">
                <a:tc>
                  <a:txBody>
                    <a:bodyPr/>
                    <a:lstStyle/>
                    <a:p>
                      <a:pPr algn="ctr" fontAlgn="b"/>
                      <a:r>
                        <a:rPr lang="en-CA" sz="1800" u="none" strike="noStrike">
                          <a:effectLst/>
                        </a:rPr>
                        <a:t>Computer</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75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6.25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4179542"/>
                  </a:ext>
                </a:extLst>
              </a:tr>
              <a:tr h="416243">
                <a:tc>
                  <a:txBody>
                    <a:bodyPr/>
                    <a:lstStyle/>
                    <a:p>
                      <a:pPr algn="ctr" fontAlgn="b"/>
                      <a:r>
                        <a:rPr lang="en-CA" sz="1800" u="none" strike="noStrike">
                          <a:effectLst/>
                        </a:rPr>
                        <a:t>Fridge</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100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8.33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25360176"/>
                  </a:ext>
                </a:extLst>
              </a:tr>
              <a:tr h="416243">
                <a:tc>
                  <a:txBody>
                    <a:bodyPr/>
                    <a:lstStyle/>
                    <a:p>
                      <a:pPr algn="ctr" fontAlgn="b"/>
                      <a:r>
                        <a:rPr lang="en-CA" sz="1800" u="none" strike="noStrike">
                          <a:effectLst/>
                        </a:rPr>
                        <a:t>Water Pump</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250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20.83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5499259"/>
                  </a:ext>
                </a:extLst>
              </a:tr>
              <a:tr h="416243">
                <a:tc>
                  <a:txBody>
                    <a:bodyPr/>
                    <a:lstStyle/>
                    <a:p>
                      <a:pPr algn="ctr" fontAlgn="b"/>
                      <a:r>
                        <a:rPr lang="en-CA" sz="1800" u="none" strike="noStrike">
                          <a:effectLst/>
                        </a:rPr>
                        <a:t>Inverter</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16</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6.67</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31269476"/>
                  </a:ext>
                </a:extLst>
              </a:tr>
            </a:tbl>
          </a:graphicData>
        </a:graphic>
      </p:graphicFrame>
    </p:spTree>
    <p:extLst>
      <p:ext uri="{BB962C8B-B14F-4D97-AF65-F5344CB8AC3E}">
        <p14:creationId xmlns:p14="http://schemas.microsoft.com/office/powerpoint/2010/main" val="1922507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With the inverter average efficiency at 90% the new total required battery capacity is 497Ah.</a:t>
            </a: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B15949AC-ABAC-5392-5E5B-7F674AFDD9EB}"/>
              </a:ext>
            </a:extLst>
          </p:cNvPr>
          <p:cNvGraphicFramePr>
            <a:graphicFrameLocks noGrp="1"/>
          </p:cNvGraphicFramePr>
          <p:nvPr>
            <p:extLst>
              <p:ext uri="{D42A27DB-BD31-4B8C-83A1-F6EECF244321}">
                <p14:modId xmlns:p14="http://schemas.microsoft.com/office/powerpoint/2010/main" val="97699853"/>
              </p:ext>
            </p:extLst>
          </p:nvPr>
        </p:nvGraphicFramePr>
        <p:xfrm>
          <a:off x="409575" y="2508250"/>
          <a:ext cx="8553450" cy="3854450"/>
        </p:xfrm>
        <a:graphic>
          <a:graphicData uri="http://schemas.openxmlformats.org/drawingml/2006/table">
            <a:tbl>
              <a:tblPr>
                <a:tableStyleId>{5C22544A-7EE6-4342-B048-85BDC9FD1C3A}</a:tableStyleId>
              </a:tblPr>
              <a:tblGrid>
                <a:gridCol w="1418818">
                  <a:extLst>
                    <a:ext uri="{9D8B030D-6E8A-4147-A177-3AD203B41FA5}">
                      <a16:colId xmlns:a16="http://schemas.microsoft.com/office/drawing/2014/main" val="1271883026"/>
                    </a:ext>
                  </a:extLst>
                </a:gridCol>
                <a:gridCol w="648603">
                  <a:extLst>
                    <a:ext uri="{9D8B030D-6E8A-4147-A177-3AD203B41FA5}">
                      <a16:colId xmlns:a16="http://schemas.microsoft.com/office/drawing/2014/main" val="3865964686"/>
                    </a:ext>
                  </a:extLst>
                </a:gridCol>
                <a:gridCol w="1520164">
                  <a:extLst>
                    <a:ext uri="{9D8B030D-6E8A-4147-A177-3AD203B41FA5}">
                      <a16:colId xmlns:a16="http://schemas.microsoft.com/office/drawing/2014/main" val="413646262"/>
                    </a:ext>
                  </a:extLst>
                </a:gridCol>
                <a:gridCol w="1540432">
                  <a:extLst>
                    <a:ext uri="{9D8B030D-6E8A-4147-A177-3AD203B41FA5}">
                      <a16:colId xmlns:a16="http://schemas.microsoft.com/office/drawing/2014/main" val="946801601"/>
                    </a:ext>
                  </a:extLst>
                </a:gridCol>
                <a:gridCol w="1601238">
                  <a:extLst>
                    <a:ext uri="{9D8B030D-6E8A-4147-A177-3AD203B41FA5}">
                      <a16:colId xmlns:a16="http://schemas.microsoft.com/office/drawing/2014/main" val="4136015271"/>
                    </a:ext>
                  </a:extLst>
                </a:gridCol>
                <a:gridCol w="1824195">
                  <a:extLst>
                    <a:ext uri="{9D8B030D-6E8A-4147-A177-3AD203B41FA5}">
                      <a16:colId xmlns:a16="http://schemas.microsoft.com/office/drawing/2014/main" val="2657171233"/>
                    </a:ext>
                  </a:extLst>
                </a:gridCol>
              </a:tblGrid>
              <a:tr h="385445">
                <a:tc>
                  <a:txBody>
                    <a:bodyPr/>
                    <a:lstStyle/>
                    <a:p>
                      <a:pPr algn="ctr" fontAlgn="b"/>
                      <a:r>
                        <a:rPr lang="en-CA" sz="1800" u="none" strike="noStrike" dirty="0">
                          <a:effectLst/>
                        </a:rPr>
                        <a:t>AC only loads</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Watts</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Hours per day</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Ahrs=AxHrs</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9000988"/>
                  </a:ext>
                </a:extLst>
              </a:tr>
              <a:tr h="385445">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A=Watts / Volts</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16131876"/>
                  </a:ext>
                </a:extLst>
              </a:tr>
              <a:tr h="385445">
                <a:tc>
                  <a:txBody>
                    <a:bodyPr/>
                    <a:lstStyle/>
                    <a:p>
                      <a:pPr algn="ctr" fontAlgn="b"/>
                      <a:r>
                        <a:rPr lang="en-CA" sz="1800" u="none" strike="noStrike">
                          <a:effectLst/>
                        </a:rPr>
                        <a:t>Light</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4.17</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DOD</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42581346"/>
                  </a:ext>
                </a:extLst>
              </a:tr>
              <a:tr h="385445">
                <a:tc>
                  <a:txBody>
                    <a:bodyPr/>
                    <a:lstStyle/>
                    <a:p>
                      <a:pPr algn="ctr" fontAlgn="b"/>
                      <a:r>
                        <a:rPr lang="en-CA" sz="1800" u="none" strike="noStrike">
                          <a:effectLst/>
                        </a:rPr>
                        <a:t>TV</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75</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2</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12.50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50.00%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4419266"/>
                  </a:ext>
                </a:extLst>
              </a:tr>
              <a:tr h="385445">
                <a:tc>
                  <a:txBody>
                    <a:bodyPr/>
                    <a:lstStyle/>
                    <a:p>
                      <a:pPr algn="ctr" fontAlgn="b"/>
                      <a:r>
                        <a:rPr lang="en-CA" sz="1800" u="none" strike="noStrike">
                          <a:effectLst/>
                        </a:rPr>
                        <a:t>Radio</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5</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6</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2.50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Ahr for DOD</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Inverter Ah</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40927151"/>
                  </a:ext>
                </a:extLst>
              </a:tr>
              <a:tr h="385445">
                <a:tc>
                  <a:txBody>
                    <a:bodyPr/>
                    <a:lstStyle/>
                    <a:p>
                      <a:pPr algn="ctr" fontAlgn="b"/>
                      <a:r>
                        <a:rPr lang="en-CA" sz="1800" u="none" strike="noStrike">
                          <a:effectLst/>
                        </a:rPr>
                        <a:t>Router</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16</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13.33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448</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497</a:t>
                      </a:r>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9890452"/>
                  </a:ext>
                </a:extLst>
              </a:tr>
              <a:tr h="385445">
                <a:tc>
                  <a:txBody>
                    <a:bodyPr/>
                    <a:lstStyle/>
                    <a:p>
                      <a:pPr algn="ctr" fontAlgn="b"/>
                      <a:r>
                        <a:rPr lang="en-CA" sz="1800" u="none" strike="noStrike">
                          <a:effectLst/>
                        </a:rPr>
                        <a:t>Computer</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75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1</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6.25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9376114"/>
                  </a:ext>
                </a:extLst>
              </a:tr>
              <a:tr h="385445">
                <a:tc>
                  <a:txBody>
                    <a:bodyPr/>
                    <a:lstStyle/>
                    <a:p>
                      <a:pPr algn="ctr" fontAlgn="b"/>
                      <a:r>
                        <a:rPr lang="en-CA" sz="1800" u="none" strike="noStrike">
                          <a:effectLst/>
                        </a:rPr>
                        <a:t>Fridge</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100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dirty="0">
                          <a:effectLst/>
                        </a:rPr>
                        <a:t>8.33</a:t>
                      </a:r>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3828780"/>
                  </a:ext>
                </a:extLst>
              </a:tr>
              <a:tr h="385445">
                <a:tc>
                  <a:txBody>
                    <a:bodyPr/>
                    <a:lstStyle/>
                    <a:p>
                      <a:pPr algn="ctr" fontAlgn="b"/>
                      <a:r>
                        <a:rPr lang="en-CA" sz="1800" u="none" strike="noStrike">
                          <a:effectLst/>
                        </a:rPr>
                        <a:t>Water Pump</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250</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20.83</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4701959"/>
                  </a:ext>
                </a:extLst>
              </a:tr>
              <a:tr h="385445">
                <a:tc>
                  <a:txBody>
                    <a:bodyPr/>
                    <a:lstStyle/>
                    <a:p>
                      <a:pPr algn="ctr" fontAlgn="b"/>
                      <a:r>
                        <a:rPr lang="en-CA" sz="1800" u="none" strike="noStrike">
                          <a:effectLst/>
                        </a:rPr>
                        <a:t>Inverter</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5</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16</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CA" sz="1800" u="none" strike="noStrike">
                          <a:effectLst/>
                        </a:rPr>
                        <a:t>6.67</a:t>
                      </a:r>
                      <a:endParaRPr lang="en-CA"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CA"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8374788"/>
                  </a:ext>
                </a:extLst>
              </a:tr>
            </a:tbl>
          </a:graphicData>
        </a:graphic>
      </p:graphicFrame>
    </p:spTree>
    <p:extLst>
      <p:ext uri="{BB962C8B-B14F-4D97-AF65-F5344CB8AC3E}">
        <p14:creationId xmlns:p14="http://schemas.microsoft.com/office/powerpoint/2010/main" val="163221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RETScreen and this calculation are very close to each other at less than 1% difference.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allows for AC loads to be used on the battery-based system.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inverter requires additional battery capacity.</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39458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One method to reduce the impact of the inverter is to have separate DC loads and AC loads.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It allows DC equipment to run more efficiently and enables the inverter to be shut off if no AC loads are required.</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203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These batteries need to be rechargeable.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Secondary batteries will recharge when the discharge current is reversed.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Primary batteries are one use only and can’t be recharged.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There are two “Primary” battery types:</a:t>
            </a:r>
          </a:p>
          <a:p>
            <a:pPr lvl="1"/>
            <a:r>
              <a:rPr lang="en-US" sz="2800" dirty="0">
                <a:latin typeface="Arial" panose="020B0604020202020204" pitchFamily="34" charset="0"/>
                <a:ea typeface="Calibri" panose="020F0502020204030204" pitchFamily="34" charset="0"/>
                <a:cs typeface="Arial" panose="020B0604020202020204" pitchFamily="34" charset="0"/>
              </a:rPr>
              <a:t>Alkaline with Zinc and Manganese dioxide.</a:t>
            </a:r>
          </a:p>
          <a:p>
            <a:pPr lvl="1"/>
            <a:r>
              <a:rPr lang="en-US" sz="2800" dirty="0">
                <a:latin typeface="Arial" panose="020B0604020202020204" pitchFamily="34" charset="0"/>
                <a:ea typeface="Calibri" panose="020F0502020204030204" pitchFamily="34" charset="0"/>
                <a:cs typeface="Arial" panose="020B0604020202020204" pitchFamily="34" charset="0"/>
              </a:rPr>
              <a:t>Coin Cell with lithium and silver oxides.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79674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This next example will select some of the AC loads to be DC.</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Purchase DC lighting, radio and water pump.</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Removes the inefficiency of the inverter and also allows these devices to operate without the need for inverter.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07628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end result is that there is a saving of 23Ahr by having some of the loads being DC.</a:t>
            </a: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B34E490-67A7-338F-6012-78BA6E672852}"/>
              </a:ext>
            </a:extLst>
          </p:cNvPr>
          <p:cNvGraphicFramePr>
            <a:graphicFrameLocks noGrp="1"/>
          </p:cNvGraphicFramePr>
          <p:nvPr>
            <p:extLst>
              <p:ext uri="{D42A27DB-BD31-4B8C-83A1-F6EECF244321}">
                <p14:modId xmlns:p14="http://schemas.microsoft.com/office/powerpoint/2010/main" val="21378079"/>
              </p:ext>
            </p:extLst>
          </p:nvPr>
        </p:nvGraphicFramePr>
        <p:xfrm>
          <a:off x="6172200" y="1734205"/>
          <a:ext cx="2666999" cy="4914244"/>
        </p:xfrm>
        <a:graphic>
          <a:graphicData uri="http://schemas.openxmlformats.org/drawingml/2006/table">
            <a:tbl>
              <a:tblPr>
                <a:tableStyleId>{5C22544A-7EE6-4342-B048-85BDC9FD1C3A}</a:tableStyleId>
              </a:tblPr>
              <a:tblGrid>
                <a:gridCol w="2666999">
                  <a:extLst>
                    <a:ext uri="{9D8B030D-6E8A-4147-A177-3AD203B41FA5}">
                      <a16:colId xmlns:a16="http://schemas.microsoft.com/office/drawing/2014/main" val="3058015811"/>
                    </a:ext>
                  </a:extLst>
                </a:gridCol>
              </a:tblGrid>
              <a:tr h="281513">
                <a:tc>
                  <a:txBody>
                    <a:bodyPr/>
                    <a:lstStyle/>
                    <a:p>
                      <a:pPr algn="ctr" fontAlgn="b"/>
                      <a:r>
                        <a:rPr lang="en-CA" sz="1600" u="none" strike="noStrike" dirty="0">
                          <a:effectLst/>
                        </a:rPr>
                        <a:t>Days of Autonomy</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41833104"/>
                  </a:ext>
                </a:extLst>
              </a:tr>
              <a:tr h="281513">
                <a:tc>
                  <a:txBody>
                    <a:bodyPr/>
                    <a:lstStyle/>
                    <a:p>
                      <a:pPr algn="ctr" fontAlgn="b"/>
                      <a:r>
                        <a:rPr lang="en-CA" sz="1600" u="none" strike="noStrike" dirty="0">
                          <a:effectLst/>
                        </a:rPr>
                        <a:t>3</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7082155"/>
                  </a:ext>
                </a:extLst>
              </a:tr>
              <a:tr h="281513">
                <a:tc>
                  <a:txBody>
                    <a:bodyPr/>
                    <a:lstStyle/>
                    <a:p>
                      <a:pPr algn="ctr" fontAlgn="b"/>
                      <a:r>
                        <a:rPr lang="en-CA" sz="1600" u="none" strike="noStrike" dirty="0">
                          <a:effectLst/>
                        </a:rPr>
                        <a:t>Ahr for Autonomy</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83233137"/>
                  </a:ext>
                </a:extLst>
              </a:tr>
              <a:tr h="281513">
                <a:tc>
                  <a:txBody>
                    <a:bodyPr/>
                    <a:lstStyle/>
                    <a:p>
                      <a:pPr algn="ctr" fontAlgn="b"/>
                      <a:r>
                        <a:rPr lang="en-CA" sz="1600" u="none" strike="noStrike">
                          <a:effectLst/>
                        </a:rPr>
                        <a:t>237.2</a:t>
                      </a:r>
                      <a:endParaRPr lang="en-CA" sz="16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3515787"/>
                  </a:ext>
                </a:extLst>
              </a:tr>
              <a:tr h="281513">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6335429"/>
                  </a:ext>
                </a:extLst>
              </a:tr>
              <a:tr h="281513">
                <a:tc>
                  <a:txBody>
                    <a:bodyPr/>
                    <a:lstStyle/>
                    <a:p>
                      <a:pPr algn="ctr" fontAlgn="b"/>
                      <a:r>
                        <a:rPr lang="en-CA" sz="1600" u="none" strike="noStrike" dirty="0">
                          <a:effectLst/>
                        </a:rPr>
                        <a:t>DC Load Ahr</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66850171"/>
                  </a:ext>
                </a:extLst>
              </a:tr>
              <a:tr h="410036">
                <a:tc>
                  <a:txBody>
                    <a:bodyPr/>
                    <a:lstStyle/>
                    <a:p>
                      <a:pPr algn="ctr" fontAlgn="b"/>
                      <a:r>
                        <a:rPr lang="en-CA" sz="1600" u="none" strike="noStrike" dirty="0">
                          <a:effectLst/>
                        </a:rPr>
                        <a:t>34.17</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0646138"/>
                  </a:ext>
                </a:extLst>
              </a:tr>
              <a:tr h="281513">
                <a:tc>
                  <a:txBody>
                    <a:bodyPr/>
                    <a:lstStyle/>
                    <a:p>
                      <a:pPr algn="ctr" fontAlgn="b"/>
                      <a:r>
                        <a:rPr lang="en-CA" sz="1600" u="none" strike="noStrike" dirty="0">
                          <a:effectLst/>
                        </a:rPr>
                        <a:t>AC  Inverter Ahr </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5939439"/>
                  </a:ext>
                </a:extLst>
              </a:tr>
              <a:tr h="281513">
                <a:tc>
                  <a:txBody>
                    <a:bodyPr/>
                    <a:lstStyle/>
                    <a:p>
                      <a:pPr algn="ctr" fontAlgn="b"/>
                      <a:r>
                        <a:rPr lang="en-CA" sz="1600" u="none" strike="noStrike" dirty="0">
                          <a:effectLst/>
                        </a:rPr>
                        <a:t>44.91</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1054883"/>
                  </a:ext>
                </a:extLst>
              </a:tr>
              <a:tr h="281513">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4542322"/>
                  </a:ext>
                </a:extLst>
              </a:tr>
              <a:tr h="281513">
                <a:tc>
                  <a:txBody>
                    <a:bodyPr/>
                    <a:lstStyle/>
                    <a:p>
                      <a:pPr algn="ctr" fontAlgn="b"/>
                      <a:r>
                        <a:rPr lang="en-CA" sz="1600" u="none" strike="noStrike" dirty="0">
                          <a:effectLst/>
                        </a:rPr>
                        <a:t>Total Ahr </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23970613"/>
                  </a:ext>
                </a:extLst>
              </a:tr>
              <a:tr h="281513">
                <a:tc>
                  <a:txBody>
                    <a:bodyPr/>
                    <a:lstStyle/>
                    <a:p>
                      <a:pPr algn="ctr" fontAlgn="b"/>
                      <a:r>
                        <a:rPr lang="en-CA" sz="1600" u="none" strike="noStrike" dirty="0">
                          <a:effectLst/>
                        </a:rPr>
                        <a:t>79.07</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45963274"/>
                  </a:ext>
                </a:extLst>
              </a:tr>
              <a:tr h="281513">
                <a:tc>
                  <a:txBody>
                    <a:bodyPr/>
                    <a:lstStyle/>
                    <a:p>
                      <a:pPr algn="ctr" fontAlgn="b"/>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5658578"/>
                  </a:ext>
                </a:extLst>
              </a:tr>
              <a:tr h="281513">
                <a:tc>
                  <a:txBody>
                    <a:bodyPr/>
                    <a:lstStyle/>
                    <a:p>
                      <a:pPr algn="ctr" fontAlgn="b"/>
                      <a:r>
                        <a:rPr lang="en-CA" sz="1600" u="none" strike="noStrike" dirty="0">
                          <a:effectLst/>
                        </a:rPr>
                        <a:t>DOD</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593626"/>
                  </a:ext>
                </a:extLst>
              </a:tr>
              <a:tr h="281513">
                <a:tc>
                  <a:txBody>
                    <a:bodyPr/>
                    <a:lstStyle/>
                    <a:p>
                      <a:pPr algn="ctr" fontAlgn="b"/>
                      <a:r>
                        <a:rPr lang="en-CA" sz="1600" u="none" strike="noStrike" dirty="0">
                          <a:effectLst/>
                        </a:rPr>
                        <a:t>50.00%</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2802101"/>
                  </a:ext>
                </a:extLst>
              </a:tr>
              <a:tr h="281513">
                <a:tc>
                  <a:txBody>
                    <a:bodyPr/>
                    <a:lstStyle/>
                    <a:p>
                      <a:pPr algn="ctr" fontAlgn="b"/>
                      <a:r>
                        <a:rPr lang="en-CA" sz="1600" u="none" strike="noStrike" dirty="0">
                          <a:effectLst/>
                        </a:rPr>
                        <a:t>Ahr for DOD</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28968248"/>
                  </a:ext>
                </a:extLst>
              </a:tr>
              <a:tr h="281513">
                <a:tc>
                  <a:txBody>
                    <a:bodyPr/>
                    <a:lstStyle/>
                    <a:p>
                      <a:pPr algn="ctr" fontAlgn="b"/>
                      <a:r>
                        <a:rPr lang="en-CA" sz="1600" u="none" strike="noStrike" dirty="0">
                          <a:effectLst/>
                        </a:rPr>
                        <a:t>474</a:t>
                      </a:r>
                      <a:endParaRPr lang="en-CA" sz="16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30405744"/>
                  </a:ext>
                </a:extLst>
              </a:tr>
            </a:tbl>
          </a:graphicData>
        </a:graphic>
      </p:graphicFrame>
    </p:spTree>
    <p:extLst>
      <p:ext uri="{BB962C8B-B14F-4D97-AF65-F5344CB8AC3E}">
        <p14:creationId xmlns:p14="http://schemas.microsoft.com/office/powerpoint/2010/main" val="29502668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RETScreen also produced similar Ahr reduction.</a:t>
            </a: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AD99DAC-A935-CD17-BBAC-00DF57906CD1}"/>
              </a:ext>
            </a:extLst>
          </p:cNvPr>
          <p:cNvPicPr>
            <a:picLocks noChangeAspect="1"/>
          </p:cNvPicPr>
          <p:nvPr/>
        </p:nvPicPr>
        <p:blipFill>
          <a:blip r:embed="rId2"/>
          <a:stretch>
            <a:fillRect/>
          </a:stretch>
        </p:blipFill>
        <p:spPr>
          <a:xfrm>
            <a:off x="423324" y="2786062"/>
            <a:ext cx="8297351" cy="2747963"/>
          </a:xfrm>
          <a:prstGeom prst="rect">
            <a:avLst/>
          </a:prstGeom>
        </p:spPr>
      </p:pic>
    </p:spTree>
    <p:extLst>
      <p:ext uri="{BB962C8B-B14F-4D97-AF65-F5344CB8AC3E}">
        <p14:creationId xmlns:p14="http://schemas.microsoft.com/office/powerpoint/2010/main" val="20123945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Solar PV provides energy to the battery for approximately 10 hours per day on average in Belize.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batteries depending on the type require a special interface between the PV and the battery.</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This device is called a charge controller.</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Lithium-ion can also use a BMS (Battery management system). (More on this later)</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30004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The first type of charging that will be explored is the most common, lead acid.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Flooded</a:t>
            </a:r>
          </a:p>
          <a:p>
            <a:r>
              <a:rPr lang="en-US" sz="2800" dirty="0">
                <a:latin typeface="Arial" panose="020B0604020202020204" pitchFamily="34" charset="0"/>
                <a:ea typeface="Calibri" panose="020F0502020204030204" pitchFamily="34" charset="0"/>
                <a:cs typeface="Arial" panose="020B0604020202020204" pitchFamily="34" charset="0"/>
              </a:rPr>
              <a:t>Gel</a:t>
            </a:r>
          </a:p>
          <a:p>
            <a:r>
              <a:rPr lang="en-US" sz="2800" dirty="0">
                <a:latin typeface="Arial" panose="020B0604020202020204" pitchFamily="34" charset="0"/>
                <a:ea typeface="Calibri" panose="020F0502020204030204" pitchFamily="34" charset="0"/>
                <a:cs typeface="Arial" panose="020B0604020202020204" pitchFamily="34" charset="0"/>
              </a:rPr>
              <a:t>AGM</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three types of lead acid require different charge requirements.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5655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Most deep cycle batteries used in the Renewable Energy Industry were originally designed and manufactured for use in commercial and industrial applications where consistent charge cycles are carried out from six to twelve hours until the batteries reach a full state of charge.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In Renewable Energy (RE) applications, a lengthy </a:t>
            </a:r>
          </a:p>
          <a:p>
            <a:r>
              <a:rPr lang="en-US" sz="2800" dirty="0">
                <a:latin typeface="Arial" panose="020B0604020202020204" pitchFamily="34" charset="0"/>
                <a:ea typeface="Calibri" panose="020F0502020204030204" pitchFamily="34" charset="0"/>
                <a:cs typeface="Arial" panose="020B0604020202020204" pitchFamily="34" charset="0"/>
              </a:rPr>
              <a:t>charge time is not typical and in most instances a maximum of 4-6 hours of peak charge is achieved each day due to limited daylight and varying weather conditions. </a:t>
            </a:r>
          </a:p>
        </p:txBody>
      </p:sp>
    </p:spTree>
    <p:extLst>
      <p:ext uri="{BB962C8B-B14F-4D97-AF65-F5344CB8AC3E}">
        <p14:creationId xmlns:p14="http://schemas.microsoft.com/office/powerpoint/2010/main" val="10078293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To ensure the batteries received sufficient charge, charging systems must be adequately sized or additional charge sources added to prevent undercharge, deficit cycling and premature battery failure.</a:t>
            </a:r>
          </a:p>
        </p:txBody>
      </p:sp>
    </p:spTree>
    <p:extLst>
      <p:ext uri="{BB962C8B-B14F-4D97-AF65-F5344CB8AC3E}">
        <p14:creationId xmlns:p14="http://schemas.microsoft.com/office/powerpoint/2010/main" val="6075783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Flooded lead acid batteries have a liquid electrolyte.</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The charging of them causes hydrogen gas to be created.</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Multistage chargers are recommended for the charging of these batteries.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5930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MULTI-PHASE CHARGING</a:t>
            </a:r>
          </a:p>
          <a:p>
            <a:r>
              <a:rPr lang="en-US" sz="2800" dirty="0">
                <a:latin typeface="Arial" panose="020B0604020202020204" pitchFamily="34" charset="0"/>
                <a:ea typeface="Calibri" panose="020F0502020204030204" pitchFamily="34" charset="0"/>
                <a:cs typeface="Arial" panose="020B0604020202020204" pitchFamily="34" charset="0"/>
              </a:rPr>
              <a:t>The most common charge method for Flooded deep cycle batteries is a three-phase charge cycle with periodic equalizations.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 Always be sure to follow the recommended charging parameters as these will vary.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Often, pre-programmed (charge controller) default settings are not in line with the battery manufacturer's recommended voltage settings. </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8F2EBCB7-4ED4-5335-4526-073B82DC5B04}"/>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5676821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71C-23D5-4C5C-B036-2861C56CAC46}"/>
              </a:ext>
            </a:extLst>
          </p:cNvPr>
          <p:cNvSpPr>
            <a:spLocks noGrp="1"/>
          </p:cNvSpPr>
          <p:nvPr>
            <p:ph type="title"/>
          </p:nvPr>
        </p:nvSpPr>
        <p:spPr>
          <a:xfrm>
            <a:off x="148589" y="70872"/>
            <a:ext cx="4820975" cy="675204"/>
          </a:xfrm>
        </p:spPr>
        <p:txBody>
          <a:bodyPr wrap="square" anchor="ctr">
            <a:normAutofit/>
          </a:bodyPr>
          <a:lstStyle/>
          <a:p>
            <a:r>
              <a:rPr lang="en-CA" sz="3200" dirty="0">
                <a:latin typeface="Arial" panose="020B0604020202020204" pitchFamily="34" charset="0"/>
                <a:cs typeface="Arial" panose="020B0604020202020204" pitchFamily="34" charset="0"/>
              </a:rPr>
              <a:t>Stand Alone Design</a:t>
            </a:r>
          </a:p>
        </p:txBody>
      </p:sp>
      <p:sp>
        <p:nvSpPr>
          <p:cNvPr id="9" name="Content Placeholder 3">
            <a:extLst>
              <a:ext uri="{FF2B5EF4-FFF2-40B4-BE49-F238E27FC236}">
                <a16:creationId xmlns:a16="http://schemas.microsoft.com/office/drawing/2014/main" id="{75A35D95-4DD6-4893-9A55-C994D357EA26}"/>
              </a:ext>
            </a:extLst>
          </p:cNvPr>
          <p:cNvSpPr>
            <a:spLocks noGrp="1"/>
          </p:cNvSpPr>
          <p:nvPr>
            <p:ph sz="half" idx="2"/>
          </p:nvPr>
        </p:nvSpPr>
        <p:spPr>
          <a:xfrm>
            <a:off x="-1" y="1195386"/>
            <a:ext cx="8839201" cy="5453063"/>
          </a:xfrm>
        </p:spPr>
        <p:txBody>
          <a:bodyPr/>
          <a:lstStyle/>
          <a:p>
            <a:r>
              <a:rPr lang="en-US" sz="2800" dirty="0">
                <a:latin typeface="Arial" panose="020B0604020202020204" pitchFamily="34" charset="0"/>
                <a:ea typeface="Calibri" panose="020F0502020204030204" pitchFamily="34" charset="0"/>
                <a:cs typeface="Arial" panose="020B0604020202020204" pitchFamily="34" charset="0"/>
              </a:rPr>
              <a:t>Using these may result in damage or battery failure which is not covered under the manufacturer warranty. </a:t>
            </a:r>
          </a:p>
          <a:p>
            <a:endParaRPr lang="en-US" sz="2800" dirty="0">
              <a:latin typeface="Arial" panose="020B0604020202020204" pitchFamily="34" charset="0"/>
              <a:ea typeface="Calibri" panose="020F0502020204030204" pitchFamily="34" charset="0"/>
              <a:cs typeface="Arial" panose="020B0604020202020204" pitchFamily="34" charset="0"/>
            </a:endParaRPr>
          </a:p>
          <a:p>
            <a:r>
              <a:rPr lang="en-US" sz="2800" dirty="0">
                <a:latin typeface="Arial" panose="020B0604020202020204" pitchFamily="34" charset="0"/>
                <a:ea typeface="Calibri" panose="020F0502020204030204" pitchFamily="34" charset="0"/>
                <a:cs typeface="Arial" panose="020B0604020202020204" pitchFamily="34" charset="0"/>
              </a:rPr>
              <a:t>Refer to the charger manufacturer for specific programming instructions.</a:t>
            </a: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a:p>
            <a:endParaRPr lang="en-US" sz="2800" dirty="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2055A4-3971-FF59-F997-565978493FFF}"/>
              </a:ext>
            </a:extLst>
          </p:cNvPr>
          <p:cNvSpPr txBox="1"/>
          <p:nvPr/>
        </p:nvSpPr>
        <p:spPr>
          <a:xfrm>
            <a:off x="6000751" y="6329868"/>
            <a:ext cx="3048000" cy="369332"/>
          </a:xfrm>
          <a:prstGeom prst="rect">
            <a:avLst/>
          </a:prstGeom>
          <a:noFill/>
        </p:spPr>
        <p:txBody>
          <a:bodyPr wrap="square" rtlCol="0">
            <a:spAutoFit/>
          </a:bodyPr>
          <a:lstStyle/>
          <a:p>
            <a:r>
              <a:rPr lang="en-US" dirty="0"/>
              <a:t>Courtesy Rolls Battery</a:t>
            </a:r>
            <a:endParaRPr lang="en-CA" dirty="0"/>
          </a:p>
        </p:txBody>
      </p:sp>
    </p:spTree>
    <p:extLst>
      <p:ext uri="{BB962C8B-B14F-4D97-AF65-F5344CB8AC3E}">
        <p14:creationId xmlns:p14="http://schemas.microsoft.com/office/powerpoint/2010/main" val="2635225865"/>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0">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Beliz Background template</Template>
  <TotalTime>74996</TotalTime>
  <Words>23660</Words>
  <Application>Microsoft Office PowerPoint</Application>
  <PresentationFormat>On-screen Show (4:3)</PresentationFormat>
  <Paragraphs>4384</Paragraphs>
  <Slides>487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487</vt:i4>
      </vt:variant>
    </vt:vector>
  </HeadingPairs>
  <TitlesOfParts>
    <vt:vector size="492" baseType="lpstr">
      <vt:lpstr>Arial</vt:lpstr>
      <vt:lpstr>Calibri</vt:lpstr>
      <vt:lpstr>Franklin Gothic Book</vt:lpstr>
      <vt:lpstr>Franklin Gothic Medium</vt:lpstr>
      <vt:lpstr>IDB Belize Minimal Presentation - Design_ TEMPLATE</vt:lpstr>
      <vt:lpstr>PowerPoint Presentation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lpstr>Stand Alone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Wilkie,Gordon</cp:lastModifiedBy>
  <cp:revision>1160</cp:revision>
  <dcterms:created xsi:type="dcterms:W3CDTF">2022-03-03T12:11:22Z</dcterms:created>
  <dcterms:modified xsi:type="dcterms:W3CDTF">2023-02-10T11:32:17Z</dcterms:modified>
</cp:coreProperties>
</file>