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46" r:id="rId2"/>
    <p:sldId id="1061" r:id="rId3"/>
    <p:sldId id="1123" r:id="rId4"/>
    <p:sldId id="1124" r:id="rId5"/>
    <p:sldId id="1064" r:id="rId6"/>
    <p:sldId id="1062" r:id="rId7"/>
    <p:sldId id="1065" r:id="rId8"/>
    <p:sldId id="1081" r:id="rId9"/>
    <p:sldId id="1066" r:id="rId10"/>
    <p:sldId id="1067" r:id="rId11"/>
    <p:sldId id="1068" r:id="rId12"/>
    <p:sldId id="1069" r:id="rId13"/>
    <p:sldId id="1070" r:id="rId14"/>
    <p:sldId id="1071" r:id="rId15"/>
    <p:sldId id="1072" r:id="rId16"/>
    <p:sldId id="1073" r:id="rId17"/>
    <p:sldId id="1074" r:id="rId18"/>
    <p:sldId id="1075" r:id="rId19"/>
    <p:sldId id="1076" r:id="rId20"/>
    <p:sldId id="1077" r:id="rId21"/>
    <p:sldId id="1078" r:id="rId22"/>
    <p:sldId id="1079" r:id="rId23"/>
    <p:sldId id="1080" r:id="rId24"/>
    <p:sldId id="1087" r:id="rId25"/>
    <p:sldId id="1086" r:id="rId26"/>
    <p:sldId id="1082" r:id="rId27"/>
    <p:sldId id="1083" r:id="rId28"/>
    <p:sldId id="1084" r:id="rId29"/>
    <p:sldId id="1085" r:id="rId30"/>
    <p:sldId id="1088" r:id="rId31"/>
    <p:sldId id="1089" r:id="rId32"/>
    <p:sldId id="1090" r:id="rId33"/>
    <p:sldId id="1091" r:id="rId34"/>
    <p:sldId id="1092" r:id="rId35"/>
    <p:sldId id="1093" r:id="rId36"/>
    <p:sldId id="1094" r:id="rId37"/>
    <p:sldId id="1095" r:id="rId38"/>
    <p:sldId id="1096" r:id="rId39"/>
    <p:sldId id="1097" r:id="rId40"/>
    <p:sldId id="1098" r:id="rId41"/>
    <p:sldId id="1099" r:id="rId42"/>
    <p:sldId id="1100" r:id="rId43"/>
    <p:sldId id="1101" r:id="rId44"/>
    <p:sldId id="1102" r:id="rId45"/>
    <p:sldId id="1104" r:id="rId46"/>
    <p:sldId id="1105" r:id="rId47"/>
    <p:sldId id="1107" r:id="rId48"/>
    <p:sldId id="1108" r:id="rId49"/>
    <p:sldId id="1109" r:id="rId50"/>
    <p:sldId id="1110" r:id="rId51"/>
    <p:sldId id="1111" r:id="rId52"/>
    <p:sldId id="1112" r:id="rId53"/>
    <p:sldId id="1113" r:id="rId54"/>
    <p:sldId id="1115" r:id="rId55"/>
    <p:sldId id="1114" r:id="rId56"/>
    <p:sldId id="1116" r:id="rId57"/>
    <p:sldId id="1117" r:id="rId58"/>
    <p:sldId id="1118" r:id="rId59"/>
    <p:sldId id="1119" r:id="rId60"/>
    <p:sldId id="1120" r:id="rId61"/>
    <p:sldId id="1121" r:id="rId62"/>
    <p:sldId id="1122" r:id="rId63"/>
    <p:sldId id="1125" r:id="rId64"/>
    <p:sldId id="112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890" y="2006977"/>
            <a:ext cx="9715500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3643313"/>
            <a:ext cx="800100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3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5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4"/>
            <a:ext cx="2571751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257474"/>
            <a:ext cx="7524751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6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0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11" y="176690"/>
            <a:ext cx="9715500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5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1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1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49" y="1500188"/>
            <a:ext cx="5048251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741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9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1" y="1439169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1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70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220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06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6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92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3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8"/>
            <a:ext cx="68580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83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307455"/>
            <a:ext cx="1028700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5959079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5251" y="5959079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1500" y="5959079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659892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" y="70872"/>
            <a:ext cx="551688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2911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1DiWBQ63N8" TargetMode="External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XrtPpmplI&amp;list=PL47voUmKCsCeV5K8r5mu97B4uk7w7GZJk&amp;index=20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57" y="305734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FB872-804A-F54A-8317-B1BD8F3F1A78}"/>
              </a:ext>
            </a:extLst>
          </p:cNvPr>
          <p:cNvSpPr/>
          <p:nvPr/>
        </p:nvSpPr>
        <p:spPr>
          <a:xfrm>
            <a:off x="907648" y="510015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1C572AF-A586-AC45-A4BF-58191406BCE9}"/>
              </a:ext>
            </a:extLst>
          </p:cNvPr>
          <p:cNvSpPr/>
          <p:nvPr/>
        </p:nvSpPr>
        <p:spPr>
          <a:xfrm rot="20712204">
            <a:off x="-1297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24F58-9C31-E443-A04B-717FE2D08411}"/>
              </a:ext>
            </a:extLst>
          </p:cNvPr>
          <p:cNvSpPr txBox="1"/>
          <p:nvPr/>
        </p:nvSpPr>
        <p:spPr>
          <a:xfrm>
            <a:off x="152400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70E36-A84C-1C45-A804-243B343AE34B}"/>
              </a:ext>
            </a:extLst>
          </p:cNvPr>
          <p:cNvSpPr txBox="1"/>
          <p:nvPr/>
        </p:nvSpPr>
        <p:spPr>
          <a:xfrm>
            <a:off x="152400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456" y="1110291"/>
            <a:ext cx="1303646" cy="432000"/>
          </a:xfrm>
          <a:prstGeom prst="rect">
            <a:avLst/>
          </a:prstGeom>
        </p:spPr>
      </p:pic>
      <p:pic>
        <p:nvPicPr>
          <p:cNvPr id="12" name="Picture 11" descr="A picture containing text, blur&#10;&#10;Description automatically generated">
            <a:extLst>
              <a:ext uri="{FF2B5EF4-FFF2-40B4-BE49-F238E27FC236}">
                <a16:creationId xmlns:a16="http://schemas.microsoft.com/office/drawing/2014/main" id="{9BAADFDD-0779-BE3F-62D5-56918A820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29" y="711777"/>
            <a:ext cx="1048545" cy="7200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2C7F23F-E6FD-4E79-1432-8DEF0B869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18" y="1071777"/>
            <a:ext cx="116756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9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labs will need the students to have the inverter mounted and wired before they can do the lab.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will also need time to read the manuals and what parameters need to be set and to what values first.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DC will be applied to the inverter before the AC is turned on.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the DC on, the Mate3s can set the mode and parameters.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the DC power is on and the mate is powered up, the mate manual can be used to step through the process.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are going to need to have time before the labs to be able to teach the students about the mate3.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7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lab is to get the students to wire up the inverter to the batteries.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needs to be DC and AC breakers, a ground to the campus ground.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AC panel or a power bar is an option to connect loads to the inverter.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students will be able to torque the connections, the torque values are in the manual.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need a resistive load and an inductive load, small motor.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8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big part of the learning using these pieces of equipment is knowing how parameters work.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Having them understand those parameters before the lab is important.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complete list of the parameters are in table 25 of the operation manual.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Having the students select them for this lab is important.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6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there is only one inverter, having each student program at least one parameter is important.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Maybe divide the class into 4 groups to work on selecting the values for each parameter.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 have them come together to explain their choices.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them draw up a list of the parameters that need to be set and have them in an order that they will perform sequentially.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3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Hot Key are turn off or on settings. Where there is no AC grid the charger function is turned off. (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Yellow Highlighted is recommended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 input mode needs to be “Drop” turned off.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Search feature is explained as the inverter turns off but checks to see if a load is present. If there is a load the inverter starts.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F0016-B2CA-3814-4F9D-1F7AE15D4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890" y="3424803"/>
            <a:ext cx="951931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7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Search options can be explored by the students, and they can decide on the settings.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Input type is not Grid, so only other option is Gen.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not using any AC source, so Charge Control is turned Off.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F0016-B2CA-3814-4F9D-1F7AE15D4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65" y="3286124"/>
            <a:ext cx="951931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Mode is set here by selecting Generator.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None of the other parameters are important as we are not connecting a generator to the inverter.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590DF-83DF-8318-48DC-7A20DB27F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067050"/>
            <a:ext cx="11667318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19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X indicates that this is the default setting of 120Vac.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can be adjusted within the range of 100 and 130. Might be a good exercise during the lab.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other settings can be researched by the students and let them explain their choices for them.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FULLRIVER manual suggests values based on DoD.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1741A-6DB1-5D8E-FB07-AB8D25F3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09" y="4176677"/>
            <a:ext cx="11426982" cy="20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9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Auxiliary relay output contact can be set and the Vent Fan option can be set to a value that the students can make it turn it on and off by adjusting the voltage range. A multimeter on ohms can test the state of the relay contacts. No fan is required for this.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CAA51-0251-8CAD-1EE3-42515ACD5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6" y="3046868"/>
            <a:ext cx="11420474" cy="37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8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OutBack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products at the campus are: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Mate3s System Display and Controller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Flexmax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80 Charge Controller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FXR Inverter 3048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course folder there are manuals for them.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752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 Power Save Level appears on an inverter which is set as master (the default setting). The range of rank numbers is 0 to 10. The default value is 0. The master is normally left at this value.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Master Power Save Level function is used for the master inverter on Port 1.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Slave Power Save Level appears on an inverter which is set as slave. The range of rank numbers is 1 to 10. (The default value for all ports is 1.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74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 Power Save Level appears on an inverter which is set as master (the default setting). The range of rank numbers is 0 to 10. The default value is 0. The master is normally left at this value.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92C12-818D-5FC5-846E-5C23B33F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909977"/>
            <a:ext cx="11234921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58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model begins with a V it is vented.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12DBF-BB5A-808E-B5D1-FD8273DF4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33" y="3295650"/>
            <a:ext cx="9503229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2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 the students get ready to use the inverter, calculate the resistive load to have it fall into the C-20 rate.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105Ahr at 20 hours will have 5.3A being pulled from the battery.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34 watts being used by the inverter.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34 Watts at 50volts = .7Amps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AC load needs to draw 5.3 - .7A = 4.6A from the battery.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60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4.6A x 50Volts = 230W.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200Watt resistive load ( 2 100Watt incandescent light bulbs) or equivalent will work.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batteries should drain at the C-20 Rate and the students should see this.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need to measure the time the load is on the inverter.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batteries will seem lower under this draw, but will be more accurate after they are removed from the load.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81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the students understand the parameters and have the table made with the settings they want to use.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can turn on the inverter with the toggle switch mentioned in the lab writeup.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the inverter is on and inverting, the students can make current and voltage measurements at the battery.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can also measure the AC voltage out and if the output needs to be calibrated, they can do that now.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50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SoC of the battery bank can be calculated at this point.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 a resistive load and measure the same reading before the load was applied.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5 minutes take another measurement.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to do so until the DoD can be calculated.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the batteries performing as expected?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88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Remove the resistive load and allow the batteries to level out.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SoC of the battery bank can be calculated at this point.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 an inductive load to the inverter. Measure the VA and the battery reading of current and voltage. The battery Wattage should be less than the VA of the load.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inverter is supplying the VARs required for the motor or inductive load.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19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everyone is satisfied with the readings.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Remove the inductive load and allow the batteries to level out.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SoC of the battery bank can be calculated at this point.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students will have the inverter running load, various battery measurements.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should be able to measure the SoC as the resistive load was operated.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7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Comparing the SoC and the rate of discharge the batteries experienced.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students can compare against the C-Rates provided by the battery manufacturer.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batteries under load will be lower than they actually are when the load is removed.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document / presentation is for the instructor to familiarize themselves with the equipment before getting the student to work on these labs.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mounting of the equipment (charge controller and inverter could be permanent or on a rolling rack.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lab is using the inverter and getting to know how it is programmed and wired.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second lab is to add the charge controller and PV to complete the stand-alone system.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90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second lab involves connecting the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FLEXmax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charge controller to charge the batteries.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calculation for the string size has been completed in the Stand-Alone presentation.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array will consist of the four 395Watt PV modules.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strings of two modules series.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82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combiner box will be used, and the four trainers will be taken outside and connected in this configuration.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charge controller shall be mounted next to the inverter and batteries.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PV output circuit can use wires long enough to go from outside to inside to where the inverter and charge controller are located.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last lab can stay connected as it was.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03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FLEXmax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80 charge controller is rated for an input of 150Volts (140Volts working) from a PV array at 80 Amps.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 the following features: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Supports 12, 24, 36, 48, and 60 Vdc battery voltages.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Backlit LCD display screen with 80 characters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(4 lines, 20 characters per line).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Last 128 days of operational data are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logged for review.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Voltage step-down capability allowing a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higher PV array voltage configuration.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2AB89-0DD4-C7B6-5468-B5FD842BE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712" y="1538252"/>
            <a:ext cx="21240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20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Built in screen, no need for the Mate3s.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soft keys will be used for navigation.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soft keys will be used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for programming.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C5931-6998-3E15-6D8B-734A8B195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2090737"/>
            <a:ext cx="37147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 key functions are identified by text in the LCD screen directly above the key (e.g., EXIT).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this manual, soft keys will be identified by brackets (for example, &lt;EXIT&gt;). Not every soft key may be used in some screens.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5C7FB-AC53-4A48-B51A-CED191083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22" y="3429000"/>
            <a:ext cx="8294408" cy="25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02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FLEXmax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intended to be bonded to ground, like the inverter is.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DC / Battery-Related Installation Requirements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Shut off all DC circuit breakers before connecting any wiring.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Torque all the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FLEXmax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wire lugs and ground terminals to 4 Nm (35 in-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lb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Copper wiring must be rated at 75°C or higher.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up to 35 mm2  (2 AWG) to reduce losses and ensure highest performance of the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FLEXmax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23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Smaller cables can reduce performance and possibly damage the unit.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 positive and negative cables side by side.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cables together as much as possible to allow the inductive currents to cancel.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paired cables pass through the same knockout and conduit fittings.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DC battery overcurrent protection must be used as part of the installation.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OutBack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offers both circuit breakers and fuses for overcurrent protection.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84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Wiring compartment of the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FLEXmax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7A248-0DEF-D3AA-2499-A3F1933D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2" y="1668062"/>
            <a:ext cx="7148513" cy="50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7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Wiring of the charge controller to battery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and PV including shunt if available.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inverter is not shown here, but can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be connected as the arrows indicate.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 of inverter to negative bus.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 of inverter to breaker (same as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It was. A common connection at battery.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D5909-4D3B-5263-5A63-023D94F80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537" y="352425"/>
            <a:ext cx="4505325" cy="615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D1E951-BF94-77B8-D947-7F251997D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575" y="4672012"/>
            <a:ext cx="781050" cy="638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2A7480-217D-5CBD-03EE-1608249D1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657600"/>
            <a:ext cx="1009650" cy="1333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DADF13-239A-AE00-8D13-F5CB97BBDA7F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6248399" y="3724275"/>
            <a:ext cx="4086226" cy="64531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0F1087-7515-87CB-05DD-34528C468E93}"/>
              </a:ext>
            </a:extLst>
          </p:cNvPr>
          <p:cNvCxnSpPr>
            <a:cxnSpLocks/>
          </p:cNvCxnSpPr>
          <p:nvPr/>
        </p:nvCxnSpPr>
        <p:spPr>
          <a:xfrm flipV="1">
            <a:off x="6724650" y="5162550"/>
            <a:ext cx="3514725" cy="66262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71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Wiring of the charge controller to battery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and PV including shunt if available.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note that the connection of the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PV array is not the same as used for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this lab.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HUB 4 is required if the Mate3 is used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by both the inverter and charge controller.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E5A52-8207-4C42-AA98-3D142C17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75" y="209550"/>
            <a:ext cx="43624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labs are the backbone for students to troubleshoot, commission and build a stand-alone system for higher wattage consumption.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are encouraged to write a procedure for each lab as if they were interacting with a customer. </a:t>
            </a:r>
          </a:p>
          <a:p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Tables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settings should also </a:t>
            </a:r>
            <a:r>
              <a:rPr lang="en-US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developed.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81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 of this unit consists of monitoring screens and programming screens.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majority of programming screens are accessed using the main menu.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FLEXmax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uses power from the battery bank to operate.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battery voltage must be at least 10.5 volts or higher to power up the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FLEXmax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When battery power is detected, the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FLEXmax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will go through a series of power-up screens. </a:t>
            </a:r>
          </a:p>
        </p:txBody>
      </p:sp>
    </p:spTree>
    <p:extLst>
      <p:ext uri="{BB962C8B-B14F-4D97-AF65-F5344CB8AC3E}">
        <p14:creationId xmlns:p14="http://schemas.microsoft.com/office/powerpoint/2010/main" val="3184583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FLEXmax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first powers up these instruction must be completed.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digital manual is part of the course pack.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CA902-4C2C-181C-9745-699F51F6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360" y="1576352"/>
            <a:ext cx="798575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80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FLEXmax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uses three stage charging.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bulk starts as soon as the sun powers up the PV array.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MPPT should start and put as much into the battery as possible.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are the 48volt settings from FULLRIVER.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646B8F-7D79-D4CF-2273-87ACFAC92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95" y="4864735"/>
            <a:ext cx="6572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49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recommended bulk current is 20-25% of the 20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AH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capacity or 0.20 x C20 (20 Hr. capacity in AH).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maximum allowable bulk current is 35% of the 20 Hr. AH capacity or 0.35 x C20 (20Hr. capacity in AH), unless specified.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DC115-12 is rated at 105AH @ 20 Hrs.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recommended bulk current is 0.20 x 105 = 21 Amps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maximum bulk current is 0.35 x 105 = 36.8 Amps.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56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array consists of four 395W modules.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MPPT, the total wattage is 1580Watts.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Bulk amperage will depend on the voltage of the battery bank.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Worst case is the bank is at 42 Volts (0% SoC).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available PV amperage is 1580W / 42V = 37.6A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81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very close to the maximum of 40A that the battery should be charged with.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scenario can happen if the PV is turned on during the day and the charge controller goes into Bulk stage charging.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charge controller should be programmed to limit the Bulk charge to a lower value.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recommended bulk current is 21Amps.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a good exercise for the students to do.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60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there is a load applied to the inverter, it will require amperage as well.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extra amperage will take away from the bulk available current to charge the batteries.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load is known and repeated everyday, then the Bulk current can be increased.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maximum available from the array is close to 40A.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80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the Main Menu screen.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4AFBF-7805-3740-E374-FA39A0268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2414587"/>
            <a:ext cx="8705849" cy="38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2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Charger Screen: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Charging settings should follow the battery manufacturer’s recommendations.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screen allows changes to the recharging voltage set points if the default settings do not match the battery manufacturer's recommendations.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8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(For an explanation of battery charging, see pages 98 and 99).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Limit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Absorbing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Float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default charger output current limit setting is: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 amps for the FM80.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setting is adjustable from 5 to 80 amps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4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Mate3s System Display and Controller.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the graphical interface that allows the inverter and charge controller to be monitored and programmed.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connects via an ethernet wire / RJ45.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335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Absorb Time Limits (Advanced Menu)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amount of time the charge controller stays in the Absorbing stage of charging can be adjusted in the Absorb Time Limits screen.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Absorbing charge stage normally ends when the battery voltage is maintained at the Absorbing set point for the time period set in the Absorb Time Limits screen.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Absorb Time is adjustable from 0 to 24 hours (consult the battery manufacturer’s recommendations). See upcoming slides for this calculation.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294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 Absorb Time Limit is reached, the charge controller goes into Float stage and may briefly display Charged, then Float.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the battery voltage drops below the Float voltage set point, the charge controller recharges to maintain this set point, employing the MPPT function in MPPT Float mode.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162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FULLRIVER suggests: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Absorption time varies per installation according to total bank size and total PV kW.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maximum absorption time is 4 hours; however, most installations need 2-3 hours on average.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4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estimate your rough absorption time, use the following formula: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[(AH * DOD) / CHARGE AMPS * 0.85]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105 x .50 / 35 x .85 = 1.76 hours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your charge controller offers a setting such as Absorb End Amps (Outback) or similar that automatically transfers to float charge based on amps accepted, absorption time should be set to 4 hours and this setting should be set to approximately 1.75% of total bank capacity in Ah.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1.75% of 105Ah = 1.84A</a:t>
            </a:r>
          </a:p>
        </p:txBody>
      </p:sp>
    </p:spTree>
    <p:extLst>
      <p:ext uri="{BB962C8B-B14F-4D97-AF65-F5344CB8AC3E}">
        <p14:creationId xmlns:p14="http://schemas.microsoft.com/office/powerpoint/2010/main" val="27895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1.75% of 105Ah = 1.84A is End Amps.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Absorb End Amps (Advanced Menu)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the battery voltage is at or above the Absorbing voltage target (see page 22) and the Absorb End Amps value is reached for a time delay of 15 seconds, the charge controller will switch to the Float stage.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happens regardless of the charger time minutes as shown in the </a:t>
            </a:r>
          </a:p>
          <a:p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menu under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ChgT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(see page 47). </a:t>
            </a: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charger timer will be reset to zero.</a:t>
            </a:r>
          </a:p>
        </p:txBody>
      </p:sp>
    </p:spTree>
    <p:extLst>
      <p:ext uri="{BB962C8B-B14F-4D97-AF65-F5344CB8AC3E}">
        <p14:creationId xmlns:p14="http://schemas.microsoft.com/office/powerpoint/2010/main" val="19154804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 the Absorb End Amps.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F5196-E423-916C-AB4B-5DF0256B1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66" y="2524089"/>
            <a:ext cx="8381984" cy="38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397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should be the settings that will get the charge controller up and running.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students need access to a paper copy of these manuals.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students can make a table with the settings that need to be set and the values also recorded.</a:t>
            </a:r>
          </a:p>
        </p:txBody>
      </p:sp>
    </p:spTree>
    <p:extLst>
      <p:ext uri="{BB962C8B-B14F-4D97-AF65-F5344CB8AC3E}">
        <p14:creationId xmlns:p14="http://schemas.microsoft.com/office/powerpoint/2010/main" val="12814588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this point, the lab is ready to begin.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object of this lab is to make a complete stand-alone system and for the students to be able to trouble shoot and commission a system.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is to power up the DC to the inverter and ensure it is operating correctly.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 the SoC of the battery bank.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631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 on the DC to the charge controller. 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it is operating correctly by checking the screens showing battery voltage.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 on the PV disconnect to the charge controller.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Wait and watch for the charge controller find the MPPT range.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Verify that the charge controller goes into Bulk stage charging.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693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 the PV and battery voltages and currents from the charge controller.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 with the handheld pyranometer that the MPPT is working.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exercise has been completed in previous labs.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 the current draw by the inverter, is it approximately 34 Watts?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battery bank voltage should be increasing.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0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1195387"/>
            <a:ext cx="8839201" cy="5453063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MATE3 Programming home screen.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https://www.youtube.com/watch?v=LEXrtPpmplI&amp;list=PL47voUmKCsCeV5K8r5mu97B4uk7w7GZJk&amp;index=20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https://www.youtube.com/watch?v=q1DiWBQ63N8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16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battery should have the same voltage across their terminals.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they are out more than 10%, check connections for voltage drop.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there is no measurable voltage drop, a battery with lower voltage could be faulty.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one battery is lower, wait until end of Bulk and remeasure.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300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 a load to the inverter and measure the currents from the PV, charge controller and the battery and inverter input.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highest current should be from the charge controller to the batteries.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it is not, then the batteries are not being charged.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load is greater than what is being harvested from the PV modules.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896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a complete and functioning stand-alone system.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should write a procedure for how they would install and commission this or a system like this.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Referencing manual are part of the process.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635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24BEE476-86F4-2599-29CB-7666B3185119}"/>
              </a:ext>
            </a:extLst>
          </p:cNvPr>
          <p:cNvSpPr/>
          <p:nvPr/>
        </p:nvSpPr>
        <p:spPr>
          <a:xfrm>
            <a:off x="10521521" y="2225048"/>
            <a:ext cx="1070537" cy="23469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 and DC Wiring Diagram / Schematic.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A213D06D-32D0-04FA-886F-B2B44E35CF3E}"/>
              </a:ext>
            </a:extLst>
          </p:cNvPr>
          <p:cNvSpPr/>
          <p:nvPr/>
        </p:nvSpPr>
        <p:spPr>
          <a:xfrm>
            <a:off x="1041400" y="5506720"/>
            <a:ext cx="883920" cy="853440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6C72BD1F-EE91-C0F9-BC30-909DF735AF16}"/>
              </a:ext>
            </a:extLst>
          </p:cNvPr>
          <p:cNvSpPr/>
          <p:nvPr/>
        </p:nvSpPr>
        <p:spPr>
          <a:xfrm>
            <a:off x="1326433" y="5394396"/>
            <a:ext cx="153725" cy="194663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E33291B4-0FDA-E9AF-B2BA-40178CCD880D}"/>
              </a:ext>
            </a:extLst>
          </p:cNvPr>
          <p:cNvSpPr/>
          <p:nvPr/>
        </p:nvSpPr>
        <p:spPr>
          <a:xfrm>
            <a:off x="1530572" y="5475675"/>
            <a:ext cx="153725" cy="194663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23E9E037-DE36-BC1C-BF61-0C6EB930A6B4}"/>
              </a:ext>
            </a:extLst>
          </p:cNvPr>
          <p:cNvSpPr/>
          <p:nvPr/>
        </p:nvSpPr>
        <p:spPr>
          <a:xfrm>
            <a:off x="3929460" y="5500053"/>
            <a:ext cx="883920" cy="853440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8BEACF7E-D34C-000F-B759-0412945FE267}"/>
              </a:ext>
            </a:extLst>
          </p:cNvPr>
          <p:cNvSpPr/>
          <p:nvPr/>
        </p:nvSpPr>
        <p:spPr>
          <a:xfrm>
            <a:off x="4214493" y="5387729"/>
            <a:ext cx="153725" cy="194663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BB6A4C81-FD21-F04F-1854-8DE04AAA6206}"/>
              </a:ext>
            </a:extLst>
          </p:cNvPr>
          <p:cNvSpPr/>
          <p:nvPr/>
        </p:nvSpPr>
        <p:spPr>
          <a:xfrm>
            <a:off x="4418632" y="5469008"/>
            <a:ext cx="153725" cy="194663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11B53C52-462F-81AF-C801-284C8AC48A04}"/>
              </a:ext>
            </a:extLst>
          </p:cNvPr>
          <p:cNvSpPr/>
          <p:nvPr/>
        </p:nvSpPr>
        <p:spPr>
          <a:xfrm>
            <a:off x="2915920" y="5523702"/>
            <a:ext cx="883920" cy="853440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31D23D26-417D-C0EC-A9F0-DFFC99ACE30A}"/>
              </a:ext>
            </a:extLst>
          </p:cNvPr>
          <p:cNvSpPr/>
          <p:nvPr/>
        </p:nvSpPr>
        <p:spPr>
          <a:xfrm>
            <a:off x="3188057" y="5387729"/>
            <a:ext cx="153725" cy="194663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63490F34-80BD-A611-EB53-D21E35DDE1C6}"/>
              </a:ext>
            </a:extLst>
          </p:cNvPr>
          <p:cNvSpPr/>
          <p:nvPr/>
        </p:nvSpPr>
        <p:spPr>
          <a:xfrm>
            <a:off x="3392196" y="5469008"/>
            <a:ext cx="153725" cy="194663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59432CBA-3318-CA1D-4C03-20D34D80C33D}"/>
              </a:ext>
            </a:extLst>
          </p:cNvPr>
          <p:cNvSpPr/>
          <p:nvPr/>
        </p:nvSpPr>
        <p:spPr>
          <a:xfrm>
            <a:off x="1954229" y="5506720"/>
            <a:ext cx="883920" cy="853440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198D3A05-C6D9-2463-F4B7-7117BF06D1D2}"/>
              </a:ext>
            </a:extLst>
          </p:cNvPr>
          <p:cNvSpPr/>
          <p:nvPr/>
        </p:nvSpPr>
        <p:spPr>
          <a:xfrm>
            <a:off x="2239262" y="5394396"/>
            <a:ext cx="153725" cy="194663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AF7B49CE-1BDF-85EF-7925-F7519DA1FCC1}"/>
              </a:ext>
            </a:extLst>
          </p:cNvPr>
          <p:cNvSpPr/>
          <p:nvPr/>
        </p:nvSpPr>
        <p:spPr>
          <a:xfrm>
            <a:off x="2443401" y="5475675"/>
            <a:ext cx="153725" cy="194663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2AA6FD-675E-C6B8-55A2-F629EB305ABA}"/>
              </a:ext>
            </a:extLst>
          </p:cNvPr>
          <p:cNvCxnSpPr>
            <a:cxnSpLocks/>
            <a:stCxn id="41" idx="4"/>
          </p:cNvCxnSpPr>
          <p:nvPr/>
        </p:nvCxnSpPr>
        <p:spPr>
          <a:xfrm flipV="1">
            <a:off x="3545921" y="5387729"/>
            <a:ext cx="718819" cy="178611"/>
          </a:xfrm>
          <a:prstGeom prst="line">
            <a:avLst/>
          </a:prstGeom>
          <a:ln w="3175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6DD896B-3178-41A0-87BF-AC2CED7E15EB}"/>
              </a:ext>
            </a:extLst>
          </p:cNvPr>
          <p:cNvCxnSpPr>
            <a:cxnSpLocks/>
          </p:cNvCxnSpPr>
          <p:nvPr/>
        </p:nvCxnSpPr>
        <p:spPr>
          <a:xfrm flipV="1">
            <a:off x="2520160" y="5434396"/>
            <a:ext cx="718819" cy="178611"/>
          </a:xfrm>
          <a:prstGeom prst="line">
            <a:avLst/>
          </a:prstGeom>
          <a:ln w="3175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3A52B9E-62F8-0511-AD18-DC33F1928DA5}"/>
              </a:ext>
            </a:extLst>
          </p:cNvPr>
          <p:cNvCxnSpPr>
            <a:cxnSpLocks/>
          </p:cNvCxnSpPr>
          <p:nvPr/>
        </p:nvCxnSpPr>
        <p:spPr>
          <a:xfrm flipV="1">
            <a:off x="1563203" y="5387729"/>
            <a:ext cx="718819" cy="178611"/>
          </a:xfrm>
          <a:prstGeom prst="line">
            <a:avLst/>
          </a:prstGeom>
          <a:ln w="3175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9632674-EC78-F3A6-F909-8C5014FF6AB8}"/>
              </a:ext>
            </a:extLst>
          </p:cNvPr>
          <p:cNvCxnSpPr>
            <a:cxnSpLocks/>
          </p:cNvCxnSpPr>
          <p:nvPr/>
        </p:nvCxnSpPr>
        <p:spPr>
          <a:xfrm>
            <a:off x="8003043" y="1798320"/>
            <a:ext cx="2851817" cy="0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6767DDA-E47E-989C-B2BD-F3C1F993916A}"/>
              </a:ext>
            </a:extLst>
          </p:cNvPr>
          <p:cNvCxnSpPr>
            <a:cxnSpLocks/>
          </p:cNvCxnSpPr>
          <p:nvPr/>
        </p:nvCxnSpPr>
        <p:spPr>
          <a:xfrm flipV="1">
            <a:off x="1403295" y="4572000"/>
            <a:ext cx="0" cy="859298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be 52">
            <a:extLst>
              <a:ext uri="{FF2B5EF4-FFF2-40B4-BE49-F238E27FC236}">
                <a16:creationId xmlns:a16="http://schemas.microsoft.com/office/drawing/2014/main" id="{0BEA3B2C-0BDA-53C2-BE4C-99E433329FF0}"/>
              </a:ext>
            </a:extLst>
          </p:cNvPr>
          <p:cNvSpPr/>
          <p:nvPr/>
        </p:nvSpPr>
        <p:spPr>
          <a:xfrm>
            <a:off x="10649396" y="2300247"/>
            <a:ext cx="325120" cy="792466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9226CC-BFCD-A8BE-B994-D4F5915F235E}"/>
              </a:ext>
            </a:extLst>
          </p:cNvPr>
          <p:cNvCxnSpPr>
            <a:cxnSpLocks/>
          </p:cNvCxnSpPr>
          <p:nvPr/>
        </p:nvCxnSpPr>
        <p:spPr>
          <a:xfrm>
            <a:off x="10649396" y="2757447"/>
            <a:ext cx="205464" cy="0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be 59">
            <a:extLst>
              <a:ext uri="{FF2B5EF4-FFF2-40B4-BE49-F238E27FC236}">
                <a16:creationId xmlns:a16="http://schemas.microsoft.com/office/drawing/2014/main" id="{108CECF5-4F8E-2423-3AA0-75221D571FC9}"/>
              </a:ext>
            </a:extLst>
          </p:cNvPr>
          <p:cNvSpPr/>
          <p:nvPr/>
        </p:nvSpPr>
        <p:spPr>
          <a:xfrm>
            <a:off x="1275811" y="3830829"/>
            <a:ext cx="325120" cy="792466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B4C9ADF-C549-43A9-B1D0-9A1719EFB8EF}"/>
              </a:ext>
            </a:extLst>
          </p:cNvPr>
          <p:cNvCxnSpPr>
            <a:cxnSpLocks/>
          </p:cNvCxnSpPr>
          <p:nvPr/>
        </p:nvCxnSpPr>
        <p:spPr>
          <a:xfrm>
            <a:off x="1275811" y="4288029"/>
            <a:ext cx="205464" cy="0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be 62">
            <a:extLst>
              <a:ext uri="{FF2B5EF4-FFF2-40B4-BE49-F238E27FC236}">
                <a16:creationId xmlns:a16="http://schemas.microsoft.com/office/drawing/2014/main" id="{72CF0BDF-409C-7168-6C4E-FA63189A86D7}"/>
              </a:ext>
            </a:extLst>
          </p:cNvPr>
          <p:cNvSpPr/>
          <p:nvPr/>
        </p:nvSpPr>
        <p:spPr>
          <a:xfrm rot="16200000">
            <a:off x="10211642" y="3877503"/>
            <a:ext cx="924560" cy="149471"/>
          </a:xfrm>
          <a:prstGeom prst="cub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Cube 64">
            <a:extLst>
              <a:ext uri="{FF2B5EF4-FFF2-40B4-BE49-F238E27FC236}">
                <a16:creationId xmlns:a16="http://schemas.microsoft.com/office/drawing/2014/main" id="{2F08A0F9-7EBC-E234-6A48-6B578198A6CA}"/>
              </a:ext>
            </a:extLst>
          </p:cNvPr>
          <p:cNvSpPr/>
          <p:nvPr/>
        </p:nvSpPr>
        <p:spPr>
          <a:xfrm rot="16200000">
            <a:off x="10784566" y="3692400"/>
            <a:ext cx="1321807" cy="122433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B19D038-AA51-392C-A394-6B75F405EC9F}"/>
              </a:ext>
            </a:extLst>
          </p:cNvPr>
          <p:cNvCxnSpPr>
            <a:cxnSpLocks/>
            <a:stCxn id="38" idx="4"/>
          </p:cNvCxnSpPr>
          <p:nvPr/>
        </p:nvCxnSpPr>
        <p:spPr>
          <a:xfrm flipV="1">
            <a:off x="4572357" y="5566339"/>
            <a:ext cx="853440" cy="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7F5DBB-80F7-4405-4379-9C48426011AA}"/>
              </a:ext>
            </a:extLst>
          </p:cNvPr>
          <p:cNvCxnSpPr>
            <a:cxnSpLocks/>
          </p:cNvCxnSpPr>
          <p:nvPr/>
        </p:nvCxnSpPr>
        <p:spPr>
          <a:xfrm flipV="1">
            <a:off x="5425797" y="3952238"/>
            <a:ext cx="0" cy="1598172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F570A702-63F0-3766-F161-A662B93C517B}"/>
              </a:ext>
            </a:extLst>
          </p:cNvPr>
          <p:cNvSpPr/>
          <p:nvPr/>
        </p:nvSpPr>
        <p:spPr>
          <a:xfrm>
            <a:off x="6696654" y="2240023"/>
            <a:ext cx="1583410" cy="23469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ECBC475-8522-46A5-62D0-80133E2D6FE3}"/>
              </a:ext>
            </a:extLst>
          </p:cNvPr>
          <p:cNvCxnSpPr>
            <a:cxnSpLocks/>
          </p:cNvCxnSpPr>
          <p:nvPr/>
        </p:nvCxnSpPr>
        <p:spPr>
          <a:xfrm>
            <a:off x="7462154" y="4476427"/>
            <a:ext cx="0" cy="1701159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3811D63-CDA3-B437-E81C-070DD2FF6030}"/>
              </a:ext>
            </a:extLst>
          </p:cNvPr>
          <p:cNvCxnSpPr>
            <a:cxnSpLocks/>
          </p:cNvCxnSpPr>
          <p:nvPr/>
        </p:nvCxnSpPr>
        <p:spPr>
          <a:xfrm flipV="1">
            <a:off x="5425797" y="3942809"/>
            <a:ext cx="1433417" cy="9429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B8C6E0-E909-E14A-205E-B7C6642EA9C4}"/>
              </a:ext>
            </a:extLst>
          </p:cNvPr>
          <p:cNvCxnSpPr>
            <a:cxnSpLocks/>
          </p:cNvCxnSpPr>
          <p:nvPr/>
        </p:nvCxnSpPr>
        <p:spPr>
          <a:xfrm flipV="1">
            <a:off x="1435137" y="3411769"/>
            <a:ext cx="5480094" cy="16705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D9FF5C-6EF4-6633-BDC8-678524B1B8DE}"/>
              </a:ext>
            </a:extLst>
          </p:cNvPr>
          <p:cNvCxnSpPr>
            <a:cxnSpLocks/>
          </p:cNvCxnSpPr>
          <p:nvPr/>
        </p:nvCxnSpPr>
        <p:spPr>
          <a:xfrm flipV="1">
            <a:off x="1431904" y="3413762"/>
            <a:ext cx="6467" cy="405395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ube 95">
            <a:extLst>
              <a:ext uri="{FF2B5EF4-FFF2-40B4-BE49-F238E27FC236}">
                <a16:creationId xmlns:a16="http://schemas.microsoft.com/office/drawing/2014/main" id="{6C205E69-24FD-9A74-A7CF-2DF0399A8A0D}"/>
              </a:ext>
            </a:extLst>
          </p:cNvPr>
          <p:cNvSpPr/>
          <p:nvPr/>
        </p:nvSpPr>
        <p:spPr>
          <a:xfrm>
            <a:off x="7316689" y="4407739"/>
            <a:ext cx="290931" cy="82004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9F07CCC-86D2-4D16-DC14-828C25DA0E3A}"/>
              </a:ext>
            </a:extLst>
          </p:cNvPr>
          <p:cNvCxnSpPr>
            <a:cxnSpLocks/>
          </p:cNvCxnSpPr>
          <p:nvPr/>
        </p:nvCxnSpPr>
        <p:spPr>
          <a:xfrm>
            <a:off x="11431950" y="4294042"/>
            <a:ext cx="0" cy="810424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1D5A86A-4BD5-AF07-519A-81622D2BE65F}"/>
              </a:ext>
            </a:extLst>
          </p:cNvPr>
          <p:cNvCxnSpPr>
            <a:cxnSpLocks/>
          </p:cNvCxnSpPr>
          <p:nvPr/>
        </p:nvCxnSpPr>
        <p:spPr>
          <a:xfrm flipH="1">
            <a:off x="7462154" y="5094841"/>
            <a:ext cx="3969796" cy="52188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ube 102">
            <a:extLst>
              <a:ext uri="{FF2B5EF4-FFF2-40B4-BE49-F238E27FC236}">
                <a16:creationId xmlns:a16="http://schemas.microsoft.com/office/drawing/2014/main" id="{C8E32480-88C1-4C1A-4006-262ED32506AB}"/>
              </a:ext>
            </a:extLst>
          </p:cNvPr>
          <p:cNvSpPr/>
          <p:nvPr/>
        </p:nvSpPr>
        <p:spPr>
          <a:xfrm>
            <a:off x="7204792" y="6232961"/>
            <a:ext cx="514723" cy="14418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76B56D-B1C3-53D6-3928-6F0FA3E1D6DA}"/>
              </a:ext>
            </a:extLst>
          </p:cNvPr>
          <p:cNvCxnSpPr>
            <a:cxnSpLocks/>
          </p:cNvCxnSpPr>
          <p:nvPr/>
        </p:nvCxnSpPr>
        <p:spPr>
          <a:xfrm flipV="1">
            <a:off x="8013203" y="1798320"/>
            <a:ext cx="0" cy="592209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A9584B3-6455-C11C-D53F-89745B81D226}"/>
              </a:ext>
            </a:extLst>
          </p:cNvPr>
          <p:cNvCxnSpPr>
            <a:cxnSpLocks/>
          </p:cNvCxnSpPr>
          <p:nvPr/>
        </p:nvCxnSpPr>
        <p:spPr>
          <a:xfrm flipV="1">
            <a:off x="10834540" y="1798320"/>
            <a:ext cx="0" cy="501927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FE49415-6EA4-2188-199C-8B039C4B25A0}"/>
              </a:ext>
            </a:extLst>
          </p:cNvPr>
          <p:cNvCxnSpPr>
            <a:cxnSpLocks/>
          </p:cNvCxnSpPr>
          <p:nvPr/>
        </p:nvCxnSpPr>
        <p:spPr>
          <a:xfrm>
            <a:off x="8003043" y="3993588"/>
            <a:ext cx="2698046" cy="14601"/>
          </a:xfrm>
          <a:prstGeom prst="line">
            <a:avLst/>
          </a:prstGeom>
          <a:ln w="317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E88772C-2BE2-9D86-EFBC-691B928F4943}"/>
              </a:ext>
            </a:extLst>
          </p:cNvPr>
          <p:cNvCxnSpPr>
            <a:cxnSpLocks/>
          </p:cNvCxnSpPr>
          <p:nvPr/>
        </p:nvCxnSpPr>
        <p:spPr>
          <a:xfrm flipH="1">
            <a:off x="9374721" y="3616459"/>
            <a:ext cx="1324795" cy="0"/>
          </a:xfrm>
          <a:prstGeom prst="line">
            <a:avLst/>
          </a:prstGeom>
          <a:ln w="317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AAFB11A-89EC-992C-CF82-E922F4FFA98E}"/>
              </a:ext>
            </a:extLst>
          </p:cNvPr>
          <p:cNvCxnSpPr>
            <a:cxnSpLocks/>
          </p:cNvCxnSpPr>
          <p:nvPr/>
        </p:nvCxnSpPr>
        <p:spPr>
          <a:xfrm>
            <a:off x="9374721" y="3092713"/>
            <a:ext cx="1394612" cy="0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4CF78C5-62C0-2DCA-9C38-F4920E45385B}"/>
              </a:ext>
            </a:extLst>
          </p:cNvPr>
          <p:cNvCxnSpPr>
            <a:cxnSpLocks/>
            <a:endCxn id="118" idx="3"/>
          </p:cNvCxnSpPr>
          <p:nvPr/>
        </p:nvCxnSpPr>
        <p:spPr>
          <a:xfrm flipH="1">
            <a:off x="9374721" y="3280289"/>
            <a:ext cx="2057229" cy="4074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9649A9D-7889-04E0-BA9A-267BD4FB9A3E}"/>
              </a:ext>
            </a:extLst>
          </p:cNvPr>
          <p:cNvSpPr/>
          <p:nvPr/>
        </p:nvSpPr>
        <p:spPr>
          <a:xfrm>
            <a:off x="8579652" y="2749569"/>
            <a:ext cx="795069" cy="1069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F446E02-DD20-EB7A-B5EF-737EDED4F95D}"/>
              </a:ext>
            </a:extLst>
          </p:cNvPr>
          <p:cNvSpPr/>
          <p:nvPr/>
        </p:nvSpPr>
        <p:spPr>
          <a:xfrm>
            <a:off x="8732990" y="2934485"/>
            <a:ext cx="136249" cy="3170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3B6B817-2613-DDE2-74F4-9D4D3CBEE119}"/>
              </a:ext>
            </a:extLst>
          </p:cNvPr>
          <p:cNvSpPr/>
          <p:nvPr/>
        </p:nvSpPr>
        <p:spPr>
          <a:xfrm>
            <a:off x="9051785" y="2943181"/>
            <a:ext cx="101600" cy="2682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93BED0A4-7956-34CE-198E-5B84C616D4CC}"/>
              </a:ext>
            </a:extLst>
          </p:cNvPr>
          <p:cNvSpPr/>
          <p:nvPr/>
        </p:nvSpPr>
        <p:spPr>
          <a:xfrm>
            <a:off x="8933625" y="3403654"/>
            <a:ext cx="182378" cy="13931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C4ADA38-1AB3-3C4F-16E7-DBDACF90E311}"/>
              </a:ext>
            </a:extLst>
          </p:cNvPr>
          <p:cNvSpPr txBox="1"/>
          <p:nvPr/>
        </p:nvSpPr>
        <p:spPr>
          <a:xfrm>
            <a:off x="6842120" y="2761027"/>
            <a:ext cx="158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FXR 3048</a:t>
            </a:r>
            <a:endParaRPr lang="en-CA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B41EFFB-0ACD-BEBC-FF80-25E5B9C97C12}"/>
              </a:ext>
            </a:extLst>
          </p:cNvPr>
          <p:cNvSpPr txBox="1"/>
          <p:nvPr/>
        </p:nvSpPr>
        <p:spPr>
          <a:xfrm>
            <a:off x="6683247" y="350441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48Vdc</a:t>
            </a:r>
            <a:endParaRPr lang="en-CA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F6B84FF-63DB-3914-57BB-D64E7BCED1B3}"/>
              </a:ext>
            </a:extLst>
          </p:cNvPr>
          <p:cNvSpPr txBox="1"/>
          <p:nvPr/>
        </p:nvSpPr>
        <p:spPr>
          <a:xfrm>
            <a:off x="7519786" y="36104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 Out</a:t>
            </a:r>
            <a:endParaRPr lang="en-CA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DD2D8BC-343F-4D66-1A80-AB7990A556E8}"/>
              </a:ext>
            </a:extLst>
          </p:cNvPr>
          <p:cNvSpPr txBox="1"/>
          <p:nvPr/>
        </p:nvSpPr>
        <p:spPr>
          <a:xfrm>
            <a:off x="7488359" y="245281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 Out</a:t>
            </a:r>
            <a:endParaRPr lang="en-CA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CF886DC-247F-B602-9F44-008B2E3567AD}"/>
              </a:ext>
            </a:extLst>
          </p:cNvPr>
          <p:cNvSpPr txBox="1"/>
          <p:nvPr/>
        </p:nvSpPr>
        <p:spPr>
          <a:xfrm>
            <a:off x="11445469" y="45666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Grnd</a:t>
            </a:r>
            <a:endParaRPr lang="en-CA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79FD193-BE5F-EB70-002E-A26348BDEC37}"/>
              </a:ext>
            </a:extLst>
          </p:cNvPr>
          <p:cNvSpPr txBox="1"/>
          <p:nvPr/>
        </p:nvSpPr>
        <p:spPr>
          <a:xfrm>
            <a:off x="7427012" y="45258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Grnd</a:t>
            </a:r>
            <a:endParaRPr lang="en-CA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AFE0C32-8DD3-ED58-B1F2-A91DFDC7D5A8}"/>
              </a:ext>
            </a:extLst>
          </p:cNvPr>
          <p:cNvSpPr txBox="1"/>
          <p:nvPr/>
        </p:nvSpPr>
        <p:spPr>
          <a:xfrm>
            <a:off x="7701944" y="590979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</a:t>
            </a:r>
          </a:p>
          <a:p>
            <a:r>
              <a:rPr lang="en-US" dirty="0"/>
              <a:t>Ground</a:t>
            </a:r>
            <a:endParaRPr lang="en-CA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F95F95E-9D47-5F80-1D81-1B21ECB2A97B}"/>
              </a:ext>
            </a:extLst>
          </p:cNvPr>
          <p:cNvSpPr txBox="1"/>
          <p:nvPr/>
        </p:nvSpPr>
        <p:spPr>
          <a:xfrm>
            <a:off x="1712831" y="3920327"/>
            <a:ext cx="110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Breaker DC</a:t>
            </a:r>
            <a:endParaRPr lang="en-CA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C609117-6216-FFB7-1F5C-39014C85FABB}"/>
              </a:ext>
            </a:extLst>
          </p:cNvPr>
          <p:cNvSpPr txBox="1"/>
          <p:nvPr/>
        </p:nvSpPr>
        <p:spPr>
          <a:xfrm>
            <a:off x="9738307" y="1918761"/>
            <a:ext cx="110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Breaker AC</a:t>
            </a:r>
            <a:endParaRPr lang="en-CA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4BA2CEB-17D7-4E15-8E8B-A674C0BA5A5B}"/>
              </a:ext>
            </a:extLst>
          </p:cNvPr>
          <p:cNvSpPr txBox="1"/>
          <p:nvPr/>
        </p:nvSpPr>
        <p:spPr>
          <a:xfrm>
            <a:off x="10332317" y="4277639"/>
            <a:ext cx="110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Neutral</a:t>
            </a:r>
            <a:endParaRPr lang="en-CA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AF463B1-0E4D-4939-9B88-C971A9EEACC1}"/>
              </a:ext>
            </a:extLst>
          </p:cNvPr>
          <p:cNvSpPr txBox="1"/>
          <p:nvPr/>
        </p:nvSpPr>
        <p:spPr>
          <a:xfrm>
            <a:off x="8640564" y="3506361"/>
            <a:ext cx="110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Outlet</a:t>
            </a:r>
            <a:endParaRPr lang="en-CA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622D59-B11B-B4B1-BC3D-C2170C0C70B5}"/>
              </a:ext>
            </a:extLst>
          </p:cNvPr>
          <p:cNvSpPr txBox="1"/>
          <p:nvPr/>
        </p:nvSpPr>
        <p:spPr>
          <a:xfrm>
            <a:off x="10953830" y="232167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Center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01699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F0BFA8F-663C-6A80-F1F1-A5401A8EAC8F}"/>
              </a:ext>
            </a:extLst>
          </p:cNvPr>
          <p:cNvCxnSpPr>
            <a:cxnSpLocks/>
          </p:cNvCxnSpPr>
          <p:nvPr/>
        </p:nvCxnSpPr>
        <p:spPr>
          <a:xfrm>
            <a:off x="3450617" y="3271811"/>
            <a:ext cx="1393213" cy="0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C29A3C72-0869-C0E1-AE7A-6B9722FF15D7}"/>
              </a:ext>
            </a:extLst>
          </p:cNvPr>
          <p:cNvCxnSpPr>
            <a:cxnSpLocks/>
          </p:cNvCxnSpPr>
          <p:nvPr/>
        </p:nvCxnSpPr>
        <p:spPr>
          <a:xfrm flipV="1">
            <a:off x="2283927" y="3349524"/>
            <a:ext cx="2617479" cy="167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D5354CDA-E6C4-305D-0F43-E390AED4F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3" y="2321677"/>
            <a:ext cx="1029112" cy="6170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43E627-7058-E6ED-7B3F-71FE3F5E1A3B}"/>
              </a:ext>
            </a:extLst>
          </p:cNvPr>
          <p:cNvCxnSpPr>
            <a:cxnSpLocks/>
          </p:cNvCxnSpPr>
          <p:nvPr/>
        </p:nvCxnSpPr>
        <p:spPr>
          <a:xfrm flipV="1">
            <a:off x="1928754" y="4548626"/>
            <a:ext cx="6467" cy="405395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24BEE476-86F4-2599-29CB-7666B3185119}"/>
              </a:ext>
            </a:extLst>
          </p:cNvPr>
          <p:cNvSpPr/>
          <p:nvPr/>
        </p:nvSpPr>
        <p:spPr>
          <a:xfrm>
            <a:off x="10521521" y="2225048"/>
            <a:ext cx="1070537" cy="23469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PV, Charge Controller and Inverter Wiring Diagram / Schematic.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A213D06D-32D0-04FA-886F-B2B44E35CF3E}"/>
              </a:ext>
            </a:extLst>
          </p:cNvPr>
          <p:cNvSpPr/>
          <p:nvPr/>
        </p:nvSpPr>
        <p:spPr>
          <a:xfrm>
            <a:off x="1041400" y="5506720"/>
            <a:ext cx="883920" cy="853440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6C72BD1F-EE91-C0F9-BC30-909DF735AF16}"/>
              </a:ext>
            </a:extLst>
          </p:cNvPr>
          <p:cNvSpPr/>
          <p:nvPr/>
        </p:nvSpPr>
        <p:spPr>
          <a:xfrm>
            <a:off x="1326433" y="5394396"/>
            <a:ext cx="153725" cy="194663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E33291B4-0FDA-E9AF-B2BA-40178CCD880D}"/>
              </a:ext>
            </a:extLst>
          </p:cNvPr>
          <p:cNvSpPr/>
          <p:nvPr/>
        </p:nvSpPr>
        <p:spPr>
          <a:xfrm>
            <a:off x="1530572" y="5475675"/>
            <a:ext cx="153725" cy="194663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23E9E037-DE36-BC1C-BF61-0C6EB930A6B4}"/>
              </a:ext>
            </a:extLst>
          </p:cNvPr>
          <p:cNvSpPr/>
          <p:nvPr/>
        </p:nvSpPr>
        <p:spPr>
          <a:xfrm>
            <a:off x="3929460" y="5500053"/>
            <a:ext cx="883920" cy="853440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8BEACF7E-D34C-000F-B759-0412945FE267}"/>
              </a:ext>
            </a:extLst>
          </p:cNvPr>
          <p:cNvSpPr/>
          <p:nvPr/>
        </p:nvSpPr>
        <p:spPr>
          <a:xfrm>
            <a:off x="4214493" y="5387729"/>
            <a:ext cx="153725" cy="194663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BB6A4C81-FD21-F04F-1854-8DE04AAA6206}"/>
              </a:ext>
            </a:extLst>
          </p:cNvPr>
          <p:cNvSpPr/>
          <p:nvPr/>
        </p:nvSpPr>
        <p:spPr>
          <a:xfrm>
            <a:off x="4418632" y="5469008"/>
            <a:ext cx="153725" cy="194663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11B53C52-462F-81AF-C801-284C8AC48A04}"/>
              </a:ext>
            </a:extLst>
          </p:cNvPr>
          <p:cNvSpPr/>
          <p:nvPr/>
        </p:nvSpPr>
        <p:spPr>
          <a:xfrm>
            <a:off x="2915920" y="5523702"/>
            <a:ext cx="883920" cy="853440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31D23D26-417D-C0EC-A9F0-DFFC99ACE30A}"/>
              </a:ext>
            </a:extLst>
          </p:cNvPr>
          <p:cNvSpPr/>
          <p:nvPr/>
        </p:nvSpPr>
        <p:spPr>
          <a:xfrm>
            <a:off x="3188057" y="5387729"/>
            <a:ext cx="153725" cy="194663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63490F34-80BD-A611-EB53-D21E35DDE1C6}"/>
              </a:ext>
            </a:extLst>
          </p:cNvPr>
          <p:cNvSpPr/>
          <p:nvPr/>
        </p:nvSpPr>
        <p:spPr>
          <a:xfrm>
            <a:off x="3392196" y="5469008"/>
            <a:ext cx="153725" cy="194663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59432CBA-3318-CA1D-4C03-20D34D80C33D}"/>
              </a:ext>
            </a:extLst>
          </p:cNvPr>
          <p:cNvSpPr/>
          <p:nvPr/>
        </p:nvSpPr>
        <p:spPr>
          <a:xfrm>
            <a:off x="1954229" y="5506720"/>
            <a:ext cx="883920" cy="853440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198D3A05-C6D9-2463-F4B7-7117BF06D1D2}"/>
              </a:ext>
            </a:extLst>
          </p:cNvPr>
          <p:cNvSpPr/>
          <p:nvPr/>
        </p:nvSpPr>
        <p:spPr>
          <a:xfrm>
            <a:off x="2239262" y="5394396"/>
            <a:ext cx="153725" cy="194663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AF7B49CE-1BDF-85EF-7925-F7519DA1FCC1}"/>
              </a:ext>
            </a:extLst>
          </p:cNvPr>
          <p:cNvSpPr/>
          <p:nvPr/>
        </p:nvSpPr>
        <p:spPr>
          <a:xfrm>
            <a:off x="2443401" y="5475675"/>
            <a:ext cx="153725" cy="194663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2AA6FD-675E-C6B8-55A2-F629EB305ABA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3469059" y="5387729"/>
            <a:ext cx="795681" cy="119710"/>
          </a:xfrm>
          <a:prstGeom prst="line">
            <a:avLst/>
          </a:prstGeom>
          <a:ln w="3175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6DD896B-3178-41A0-87BF-AC2CED7E15EB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2520264" y="5434396"/>
            <a:ext cx="718715" cy="79710"/>
          </a:xfrm>
          <a:prstGeom prst="line">
            <a:avLst/>
          </a:prstGeom>
          <a:ln w="3175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3A52B9E-62F8-0511-AD18-DC33F1928DA5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1607435" y="5387729"/>
            <a:ext cx="674587" cy="126377"/>
          </a:xfrm>
          <a:prstGeom prst="line">
            <a:avLst/>
          </a:prstGeom>
          <a:ln w="3175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9632674-EC78-F3A6-F909-8C5014FF6AB8}"/>
              </a:ext>
            </a:extLst>
          </p:cNvPr>
          <p:cNvCxnSpPr>
            <a:cxnSpLocks/>
          </p:cNvCxnSpPr>
          <p:nvPr/>
        </p:nvCxnSpPr>
        <p:spPr>
          <a:xfrm>
            <a:off x="8003043" y="1798320"/>
            <a:ext cx="2851817" cy="0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6767DDA-E47E-989C-B2BD-F3C1F993916A}"/>
              </a:ext>
            </a:extLst>
          </p:cNvPr>
          <p:cNvCxnSpPr>
            <a:cxnSpLocks/>
          </p:cNvCxnSpPr>
          <p:nvPr/>
        </p:nvCxnSpPr>
        <p:spPr>
          <a:xfrm flipV="1">
            <a:off x="1403295" y="4572000"/>
            <a:ext cx="0" cy="859298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be 52">
            <a:extLst>
              <a:ext uri="{FF2B5EF4-FFF2-40B4-BE49-F238E27FC236}">
                <a16:creationId xmlns:a16="http://schemas.microsoft.com/office/drawing/2014/main" id="{0BEA3B2C-0BDA-53C2-BE4C-99E433329FF0}"/>
              </a:ext>
            </a:extLst>
          </p:cNvPr>
          <p:cNvSpPr/>
          <p:nvPr/>
        </p:nvSpPr>
        <p:spPr>
          <a:xfrm>
            <a:off x="10649396" y="2300247"/>
            <a:ext cx="325120" cy="792466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9226CC-BFCD-A8BE-B994-D4F5915F235E}"/>
              </a:ext>
            </a:extLst>
          </p:cNvPr>
          <p:cNvCxnSpPr>
            <a:cxnSpLocks/>
          </p:cNvCxnSpPr>
          <p:nvPr/>
        </p:nvCxnSpPr>
        <p:spPr>
          <a:xfrm>
            <a:off x="10649396" y="2757447"/>
            <a:ext cx="205464" cy="0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be 59">
            <a:extLst>
              <a:ext uri="{FF2B5EF4-FFF2-40B4-BE49-F238E27FC236}">
                <a16:creationId xmlns:a16="http://schemas.microsoft.com/office/drawing/2014/main" id="{108CECF5-4F8E-2423-3AA0-75221D571FC9}"/>
              </a:ext>
            </a:extLst>
          </p:cNvPr>
          <p:cNvSpPr/>
          <p:nvPr/>
        </p:nvSpPr>
        <p:spPr>
          <a:xfrm>
            <a:off x="1275811" y="3830829"/>
            <a:ext cx="325120" cy="792466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B4C9ADF-C549-43A9-B1D0-9A1719EFB8EF}"/>
              </a:ext>
            </a:extLst>
          </p:cNvPr>
          <p:cNvCxnSpPr>
            <a:cxnSpLocks/>
          </p:cNvCxnSpPr>
          <p:nvPr/>
        </p:nvCxnSpPr>
        <p:spPr>
          <a:xfrm>
            <a:off x="1275811" y="4288029"/>
            <a:ext cx="205464" cy="0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be 62">
            <a:extLst>
              <a:ext uri="{FF2B5EF4-FFF2-40B4-BE49-F238E27FC236}">
                <a16:creationId xmlns:a16="http://schemas.microsoft.com/office/drawing/2014/main" id="{72CF0BDF-409C-7168-6C4E-FA63189A86D7}"/>
              </a:ext>
            </a:extLst>
          </p:cNvPr>
          <p:cNvSpPr/>
          <p:nvPr/>
        </p:nvSpPr>
        <p:spPr>
          <a:xfrm rot="16200000">
            <a:off x="10211642" y="3877503"/>
            <a:ext cx="924560" cy="149471"/>
          </a:xfrm>
          <a:prstGeom prst="cub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Cube 64">
            <a:extLst>
              <a:ext uri="{FF2B5EF4-FFF2-40B4-BE49-F238E27FC236}">
                <a16:creationId xmlns:a16="http://schemas.microsoft.com/office/drawing/2014/main" id="{2F08A0F9-7EBC-E234-6A48-6B578198A6CA}"/>
              </a:ext>
            </a:extLst>
          </p:cNvPr>
          <p:cNvSpPr/>
          <p:nvPr/>
        </p:nvSpPr>
        <p:spPr>
          <a:xfrm rot="16200000">
            <a:off x="10784566" y="3692400"/>
            <a:ext cx="1321807" cy="122433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B19D038-AA51-392C-A394-6B75F405EC9F}"/>
              </a:ext>
            </a:extLst>
          </p:cNvPr>
          <p:cNvCxnSpPr>
            <a:cxnSpLocks/>
            <a:stCxn id="38" idx="4"/>
          </p:cNvCxnSpPr>
          <p:nvPr/>
        </p:nvCxnSpPr>
        <p:spPr>
          <a:xfrm flipV="1">
            <a:off x="4572357" y="5566339"/>
            <a:ext cx="853440" cy="1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7F5DBB-80F7-4405-4379-9C48426011AA}"/>
              </a:ext>
            </a:extLst>
          </p:cNvPr>
          <p:cNvCxnSpPr>
            <a:cxnSpLocks/>
          </p:cNvCxnSpPr>
          <p:nvPr/>
        </p:nvCxnSpPr>
        <p:spPr>
          <a:xfrm flipV="1">
            <a:off x="5425797" y="3952238"/>
            <a:ext cx="0" cy="1598172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F570A702-63F0-3766-F161-A662B93C517B}"/>
              </a:ext>
            </a:extLst>
          </p:cNvPr>
          <p:cNvSpPr/>
          <p:nvPr/>
        </p:nvSpPr>
        <p:spPr>
          <a:xfrm>
            <a:off x="6696654" y="2240023"/>
            <a:ext cx="1583410" cy="23469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ECBC475-8522-46A5-62D0-80133E2D6FE3}"/>
              </a:ext>
            </a:extLst>
          </p:cNvPr>
          <p:cNvCxnSpPr>
            <a:cxnSpLocks/>
          </p:cNvCxnSpPr>
          <p:nvPr/>
        </p:nvCxnSpPr>
        <p:spPr>
          <a:xfrm>
            <a:off x="7462154" y="4476427"/>
            <a:ext cx="0" cy="1701159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3811D63-CDA3-B437-E81C-070DD2FF6030}"/>
              </a:ext>
            </a:extLst>
          </p:cNvPr>
          <p:cNvCxnSpPr>
            <a:cxnSpLocks/>
          </p:cNvCxnSpPr>
          <p:nvPr/>
        </p:nvCxnSpPr>
        <p:spPr>
          <a:xfrm flipV="1">
            <a:off x="5425797" y="3942809"/>
            <a:ext cx="1433417" cy="9429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B8C6E0-E909-E14A-205E-B7C6642EA9C4}"/>
              </a:ext>
            </a:extLst>
          </p:cNvPr>
          <p:cNvCxnSpPr>
            <a:cxnSpLocks/>
          </p:cNvCxnSpPr>
          <p:nvPr/>
        </p:nvCxnSpPr>
        <p:spPr>
          <a:xfrm flipV="1">
            <a:off x="1435137" y="3411769"/>
            <a:ext cx="5480094" cy="16705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D9FF5C-6EF4-6633-BDC8-678524B1B8DE}"/>
              </a:ext>
            </a:extLst>
          </p:cNvPr>
          <p:cNvCxnSpPr>
            <a:cxnSpLocks/>
          </p:cNvCxnSpPr>
          <p:nvPr/>
        </p:nvCxnSpPr>
        <p:spPr>
          <a:xfrm flipV="1">
            <a:off x="1431904" y="3413762"/>
            <a:ext cx="6467" cy="405395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ube 95">
            <a:extLst>
              <a:ext uri="{FF2B5EF4-FFF2-40B4-BE49-F238E27FC236}">
                <a16:creationId xmlns:a16="http://schemas.microsoft.com/office/drawing/2014/main" id="{6C205E69-24FD-9A74-A7CF-2DF0399A8A0D}"/>
              </a:ext>
            </a:extLst>
          </p:cNvPr>
          <p:cNvSpPr/>
          <p:nvPr/>
        </p:nvSpPr>
        <p:spPr>
          <a:xfrm>
            <a:off x="7316689" y="4407739"/>
            <a:ext cx="290931" cy="82004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9F07CCC-86D2-4D16-DC14-828C25DA0E3A}"/>
              </a:ext>
            </a:extLst>
          </p:cNvPr>
          <p:cNvCxnSpPr>
            <a:cxnSpLocks/>
          </p:cNvCxnSpPr>
          <p:nvPr/>
        </p:nvCxnSpPr>
        <p:spPr>
          <a:xfrm>
            <a:off x="11431950" y="4294042"/>
            <a:ext cx="0" cy="810424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1D5A86A-4BD5-AF07-519A-81622D2BE65F}"/>
              </a:ext>
            </a:extLst>
          </p:cNvPr>
          <p:cNvCxnSpPr>
            <a:cxnSpLocks/>
          </p:cNvCxnSpPr>
          <p:nvPr/>
        </p:nvCxnSpPr>
        <p:spPr>
          <a:xfrm flipH="1">
            <a:off x="7462154" y="5094841"/>
            <a:ext cx="3969796" cy="52188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ube 102">
            <a:extLst>
              <a:ext uri="{FF2B5EF4-FFF2-40B4-BE49-F238E27FC236}">
                <a16:creationId xmlns:a16="http://schemas.microsoft.com/office/drawing/2014/main" id="{C8E32480-88C1-4C1A-4006-262ED32506AB}"/>
              </a:ext>
            </a:extLst>
          </p:cNvPr>
          <p:cNvSpPr/>
          <p:nvPr/>
        </p:nvSpPr>
        <p:spPr>
          <a:xfrm>
            <a:off x="7204792" y="6232961"/>
            <a:ext cx="514723" cy="144181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76B56D-B1C3-53D6-3928-6F0FA3E1D6DA}"/>
              </a:ext>
            </a:extLst>
          </p:cNvPr>
          <p:cNvCxnSpPr>
            <a:cxnSpLocks/>
          </p:cNvCxnSpPr>
          <p:nvPr/>
        </p:nvCxnSpPr>
        <p:spPr>
          <a:xfrm flipV="1">
            <a:off x="8013203" y="1798320"/>
            <a:ext cx="0" cy="592209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A9584B3-6455-C11C-D53F-89745B81D226}"/>
              </a:ext>
            </a:extLst>
          </p:cNvPr>
          <p:cNvCxnSpPr>
            <a:cxnSpLocks/>
          </p:cNvCxnSpPr>
          <p:nvPr/>
        </p:nvCxnSpPr>
        <p:spPr>
          <a:xfrm flipV="1">
            <a:off x="10834540" y="1798320"/>
            <a:ext cx="0" cy="501927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FE49415-6EA4-2188-199C-8B039C4B25A0}"/>
              </a:ext>
            </a:extLst>
          </p:cNvPr>
          <p:cNvCxnSpPr>
            <a:cxnSpLocks/>
          </p:cNvCxnSpPr>
          <p:nvPr/>
        </p:nvCxnSpPr>
        <p:spPr>
          <a:xfrm>
            <a:off x="8003043" y="3993588"/>
            <a:ext cx="2698046" cy="14601"/>
          </a:xfrm>
          <a:prstGeom prst="line">
            <a:avLst/>
          </a:prstGeom>
          <a:ln w="317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E88772C-2BE2-9D86-EFBC-691B928F4943}"/>
              </a:ext>
            </a:extLst>
          </p:cNvPr>
          <p:cNvCxnSpPr>
            <a:cxnSpLocks/>
          </p:cNvCxnSpPr>
          <p:nvPr/>
        </p:nvCxnSpPr>
        <p:spPr>
          <a:xfrm flipH="1">
            <a:off x="9374721" y="3616459"/>
            <a:ext cx="1324795" cy="0"/>
          </a:xfrm>
          <a:prstGeom prst="line">
            <a:avLst/>
          </a:prstGeom>
          <a:ln w="317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AAFB11A-89EC-992C-CF82-E922F4FFA98E}"/>
              </a:ext>
            </a:extLst>
          </p:cNvPr>
          <p:cNvCxnSpPr>
            <a:cxnSpLocks/>
          </p:cNvCxnSpPr>
          <p:nvPr/>
        </p:nvCxnSpPr>
        <p:spPr>
          <a:xfrm>
            <a:off x="9374721" y="3092713"/>
            <a:ext cx="1394612" cy="0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4CF78C5-62C0-2DCA-9C38-F4920E45385B}"/>
              </a:ext>
            </a:extLst>
          </p:cNvPr>
          <p:cNvCxnSpPr>
            <a:cxnSpLocks/>
            <a:endCxn id="118" idx="3"/>
          </p:cNvCxnSpPr>
          <p:nvPr/>
        </p:nvCxnSpPr>
        <p:spPr>
          <a:xfrm flipH="1">
            <a:off x="9374721" y="3280289"/>
            <a:ext cx="2057229" cy="4074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9649A9D-7889-04E0-BA9A-267BD4FB9A3E}"/>
              </a:ext>
            </a:extLst>
          </p:cNvPr>
          <p:cNvSpPr/>
          <p:nvPr/>
        </p:nvSpPr>
        <p:spPr>
          <a:xfrm>
            <a:off x="8579652" y="2749569"/>
            <a:ext cx="795069" cy="1069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F446E02-DD20-EB7A-B5EF-737EDED4F95D}"/>
              </a:ext>
            </a:extLst>
          </p:cNvPr>
          <p:cNvSpPr/>
          <p:nvPr/>
        </p:nvSpPr>
        <p:spPr>
          <a:xfrm>
            <a:off x="8732990" y="2934485"/>
            <a:ext cx="136249" cy="3170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3B6B817-2613-DDE2-74F4-9D4D3CBEE119}"/>
              </a:ext>
            </a:extLst>
          </p:cNvPr>
          <p:cNvSpPr/>
          <p:nvPr/>
        </p:nvSpPr>
        <p:spPr>
          <a:xfrm>
            <a:off x="9051785" y="2943181"/>
            <a:ext cx="101600" cy="2682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93BED0A4-7956-34CE-198E-5B84C616D4CC}"/>
              </a:ext>
            </a:extLst>
          </p:cNvPr>
          <p:cNvSpPr/>
          <p:nvPr/>
        </p:nvSpPr>
        <p:spPr>
          <a:xfrm>
            <a:off x="8933625" y="3403654"/>
            <a:ext cx="182378" cy="13931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C4ADA38-1AB3-3C4F-16E7-DBDACF90E311}"/>
              </a:ext>
            </a:extLst>
          </p:cNvPr>
          <p:cNvSpPr txBox="1"/>
          <p:nvPr/>
        </p:nvSpPr>
        <p:spPr>
          <a:xfrm>
            <a:off x="6842120" y="2761027"/>
            <a:ext cx="15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FXR 3048</a:t>
            </a:r>
          </a:p>
          <a:p>
            <a:r>
              <a:rPr lang="en-US" dirty="0"/>
              <a:t>Inverter</a:t>
            </a:r>
            <a:endParaRPr lang="en-CA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B41EFFB-0ACD-BEBC-FF80-25E5B9C97C12}"/>
              </a:ext>
            </a:extLst>
          </p:cNvPr>
          <p:cNvSpPr txBox="1"/>
          <p:nvPr/>
        </p:nvSpPr>
        <p:spPr>
          <a:xfrm>
            <a:off x="6683247" y="350441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48Vdc</a:t>
            </a:r>
            <a:endParaRPr lang="en-CA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F6B84FF-63DB-3914-57BB-D64E7BCED1B3}"/>
              </a:ext>
            </a:extLst>
          </p:cNvPr>
          <p:cNvSpPr txBox="1"/>
          <p:nvPr/>
        </p:nvSpPr>
        <p:spPr>
          <a:xfrm>
            <a:off x="7519786" y="36104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 Out</a:t>
            </a:r>
            <a:endParaRPr lang="en-CA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DD2D8BC-343F-4D66-1A80-AB7990A556E8}"/>
              </a:ext>
            </a:extLst>
          </p:cNvPr>
          <p:cNvSpPr txBox="1"/>
          <p:nvPr/>
        </p:nvSpPr>
        <p:spPr>
          <a:xfrm>
            <a:off x="7488359" y="245281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 Out</a:t>
            </a:r>
            <a:endParaRPr lang="en-CA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CF886DC-247F-B602-9F44-008B2E3567AD}"/>
              </a:ext>
            </a:extLst>
          </p:cNvPr>
          <p:cNvSpPr txBox="1"/>
          <p:nvPr/>
        </p:nvSpPr>
        <p:spPr>
          <a:xfrm>
            <a:off x="11445469" y="45666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Grd</a:t>
            </a:r>
            <a:endParaRPr lang="en-CA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79FD193-BE5F-EB70-002E-A26348BDEC37}"/>
              </a:ext>
            </a:extLst>
          </p:cNvPr>
          <p:cNvSpPr txBox="1"/>
          <p:nvPr/>
        </p:nvSpPr>
        <p:spPr>
          <a:xfrm>
            <a:off x="7427012" y="45258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Grd</a:t>
            </a:r>
            <a:endParaRPr lang="en-CA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AFE0C32-8DD3-ED58-B1F2-A91DFDC7D5A8}"/>
              </a:ext>
            </a:extLst>
          </p:cNvPr>
          <p:cNvSpPr txBox="1"/>
          <p:nvPr/>
        </p:nvSpPr>
        <p:spPr>
          <a:xfrm>
            <a:off x="7701944" y="590979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</a:t>
            </a:r>
          </a:p>
          <a:p>
            <a:r>
              <a:rPr lang="en-US" dirty="0"/>
              <a:t>Ground</a:t>
            </a:r>
            <a:endParaRPr lang="en-CA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F95F95E-9D47-5F80-1D81-1B21ECB2A97B}"/>
              </a:ext>
            </a:extLst>
          </p:cNvPr>
          <p:cNvSpPr txBox="1"/>
          <p:nvPr/>
        </p:nvSpPr>
        <p:spPr>
          <a:xfrm>
            <a:off x="92812" y="3731088"/>
            <a:ext cx="110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Breakers DC</a:t>
            </a:r>
            <a:endParaRPr lang="en-CA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C609117-6216-FFB7-1F5C-39014C85FABB}"/>
              </a:ext>
            </a:extLst>
          </p:cNvPr>
          <p:cNvSpPr txBox="1"/>
          <p:nvPr/>
        </p:nvSpPr>
        <p:spPr>
          <a:xfrm>
            <a:off x="9738307" y="1918761"/>
            <a:ext cx="110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Breaker AC</a:t>
            </a:r>
            <a:endParaRPr lang="en-CA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4BA2CEB-17D7-4E15-8E8B-A674C0BA5A5B}"/>
              </a:ext>
            </a:extLst>
          </p:cNvPr>
          <p:cNvSpPr txBox="1"/>
          <p:nvPr/>
        </p:nvSpPr>
        <p:spPr>
          <a:xfrm>
            <a:off x="10332317" y="4277639"/>
            <a:ext cx="110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Neutral</a:t>
            </a:r>
            <a:endParaRPr lang="en-CA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AF463B1-0E4D-4939-9B88-C971A9EEACC1}"/>
              </a:ext>
            </a:extLst>
          </p:cNvPr>
          <p:cNvSpPr txBox="1"/>
          <p:nvPr/>
        </p:nvSpPr>
        <p:spPr>
          <a:xfrm>
            <a:off x="8640564" y="3506361"/>
            <a:ext cx="110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Outlet</a:t>
            </a:r>
            <a:endParaRPr lang="en-CA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622D59-B11B-B4B1-BC3D-C2170C0C70B5}"/>
              </a:ext>
            </a:extLst>
          </p:cNvPr>
          <p:cNvSpPr txBox="1"/>
          <p:nvPr/>
        </p:nvSpPr>
        <p:spPr>
          <a:xfrm>
            <a:off x="10953830" y="232167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Center</a:t>
            </a: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C1973C-34F7-3F44-890E-EBC997F769A9}"/>
              </a:ext>
            </a:extLst>
          </p:cNvPr>
          <p:cNvSpPr/>
          <p:nvPr/>
        </p:nvSpPr>
        <p:spPr>
          <a:xfrm rot="5400000">
            <a:off x="3484167" y="3180987"/>
            <a:ext cx="992226" cy="23100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539BEBE5-A81F-3D71-BF42-5C61DF73F3EB}"/>
              </a:ext>
            </a:extLst>
          </p:cNvPr>
          <p:cNvSpPr/>
          <p:nvPr/>
        </p:nvSpPr>
        <p:spPr>
          <a:xfrm>
            <a:off x="1783441" y="3830829"/>
            <a:ext cx="325120" cy="792466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3BEF61-C3E8-840C-008D-1945B4335014}"/>
              </a:ext>
            </a:extLst>
          </p:cNvPr>
          <p:cNvCxnSpPr>
            <a:cxnSpLocks/>
          </p:cNvCxnSpPr>
          <p:nvPr/>
        </p:nvCxnSpPr>
        <p:spPr>
          <a:xfrm>
            <a:off x="1817977" y="4277639"/>
            <a:ext cx="205464" cy="0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C27A96-C01C-08CF-496C-66926EB0E091}"/>
              </a:ext>
            </a:extLst>
          </p:cNvPr>
          <p:cNvCxnSpPr>
            <a:cxnSpLocks/>
          </p:cNvCxnSpPr>
          <p:nvPr/>
        </p:nvCxnSpPr>
        <p:spPr>
          <a:xfrm flipV="1">
            <a:off x="1986641" y="3599521"/>
            <a:ext cx="1177027" cy="13983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179BF-56DF-A526-0BEB-9056E018BA53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1986641" y="3631777"/>
            <a:ext cx="0" cy="199052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3B6D9D-CBD5-54E5-3895-B716E1FB8649}"/>
              </a:ext>
            </a:extLst>
          </p:cNvPr>
          <p:cNvCxnSpPr>
            <a:cxnSpLocks/>
          </p:cNvCxnSpPr>
          <p:nvPr/>
        </p:nvCxnSpPr>
        <p:spPr>
          <a:xfrm flipV="1">
            <a:off x="3144465" y="3602794"/>
            <a:ext cx="6467" cy="405395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8FBC9-EA8E-17B6-D11B-6BCE2E395B9C}"/>
              </a:ext>
            </a:extLst>
          </p:cNvPr>
          <p:cNvCxnSpPr>
            <a:cxnSpLocks/>
          </p:cNvCxnSpPr>
          <p:nvPr/>
        </p:nvCxnSpPr>
        <p:spPr>
          <a:xfrm flipV="1">
            <a:off x="1409757" y="4954021"/>
            <a:ext cx="510952" cy="9558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34799E-7DA2-A771-9C80-547129764642}"/>
              </a:ext>
            </a:extLst>
          </p:cNvPr>
          <p:cNvCxnSpPr>
            <a:cxnSpLocks/>
          </p:cNvCxnSpPr>
          <p:nvPr/>
        </p:nvCxnSpPr>
        <p:spPr>
          <a:xfrm>
            <a:off x="3388012" y="3609326"/>
            <a:ext cx="2048925" cy="10027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50219B-C6AA-D97B-9808-5BAA4CCE4CF4}"/>
              </a:ext>
            </a:extLst>
          </p:cNvPr>
          <p:cNvCxnSpPr>
            <a:cxnSpLocks/>
          </p:cNvCxnSpPr>
          <p:nvPr/>
        </p:nvCxnSpPr>
        <p:spPr>
          <a:xfrm flipH="1" flipV="1">
            <a:off x="5425797" y="3609058"/>
            <a:ext cx="5167" cy="315460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E28184-4D7C-3181-8A52-D19D057C8FB5}"/>
              </a:ext>
            </a:extLst>
          </p:cNvPr>
          <p:cNvCxnSpPr>
            <a:cxnSpLocks/>
          </p:cNvCxnSpPr>
          <p:nvPr/>
        </p:nvCxnSpPr>
        <p:spPr>
          <a:xfrm flipV="1">
            <a:off x="3376872" y="3622220"/>
            <a:ext cx="0" cy="371368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75D117A-1FC9-B0A3-0983-EBE81F8386FB}"/>
              </a:ext>
            </a:extLst>
          </p:cNvPr>
          <p:cNvSpPr txBox="1"/>
          <p:nvPr/>
        </p:nvSpPr>
        <p:spPr>
          <a:xfrm>
            <a:off x="3085242" y="4169111"/>
            <a:ext cx="1966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FLEXmax</a:t>
            </a:r>
            <a:r>
              <a:rPr lang="en-US" dirty="0"/>
              <a:t> 80 </a:t>
            </a:r>
          </a:p>
          <a:p>
            <a:r>
              <a:rPr lang="en-US" dirty="0"/>
              <a:t>Charge Controller</a:t>
            </a:r>
            <a:endParaRPr lang="en-CA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97EF24-D4DD-A5CF-5DED-2F20C56BD667}"/>
              </a:ext>
            </a:extLst>
          </p:cNvPr>
          <p:cNvCxnSpPr>
            <a:cxnSpLocks/>
          </p:cNvCxnSpPr>
          <p:nvPr/>
        </p:nvCxnSpPr>
        <p:spPr>
          <a:xfrm flipV="1">
            <a:off x="4762648" y="3731088"/>
            <a:ext cx="0" cy="22138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EEB91C7-DF1C-3757-596B-6476DBAF2F31}"/>
              </a:ext>
            </a:extLst>
          </p:cNvPr>
          <p:cNvCxnSpPr>
            <a:cxnSpLocks/>
          </p:cNvCxnSpPr>
          <p:nvPr/>
        </p:nvCxnSpPr>
        <p:spPr>
          <a:xfrm flipH="1" flipV="1">
            <a:off x="4427841" y="3731088"/>
            <a:ext cx="6611" cy="221150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AE7A69B-33F0-E157-A6CB-6E4FEF70EE3A}"/>
              </a:ext>
            </a:extLst>
          </p:cNvPr>
          <p:cNvSpPr/>
          <p:nvPr/>
        </p:nvSpPr>
        <p:spPr>
          <a:xfrm>
            <a:off x="4401345" y="3171964"/>
            <a:ext cx="227828" cy="570171"/>
          </a:xfrm>
          <a:custGeom>
            <a:avLst/>
            <a:gdLst>
              <a:gd name="connsiteX0" fmla="*/ 0 w 611618"/>
              <a:gd name="connsiteY0" fmla="*/ 29728 h 295542"/>
              <a:gd name="connsiteX1" fmla="*/ 611372 w 611618"/>
              <a:gd name="connsiteY1" fmla="*/ 24412 h 295542"/>
              <a:gd name="connsiteX2" fmla="*/ 58479 w 611618"/>
              <a:gd name="connsiteY2" fmla="*/ 295542 h 29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1618" h="295542">
                <a:moveTo>
                  <a:pt x="0" y="29728"/>
                </a:moveTo>
                <a:cubicBezTo>
                  <a:pt x="300813" y="4919"/>
                  <a:pt x="601626" y="-19890"/>
                  <a:pt x="611372" y="24412"/>
                </a:cubicBezTo>
                <a:cubicBezTo>
                  <a:pt x="621119" y="68714"/>
                  <a:pt x="339799" y="182128"/>
                  <a:pt x="58479" y="29554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677204B-1A16-37A2-A01A-9EC82BD2C5C3}"/>
              </a:ext>
            </a:extLst>
          </p:cNvPr>
          <p:cNvSpPr/>
          <p:nvPr/>
        </p:nvSpPr>
        <p:spPr>
          <a:xfrm>
            <a:off x="4736766" y="3096482"/>
            <a:ext cx="397559" cy="595203"/>
          </a:xfrm>
          <a:custGeom>
            <a:avLst/>
            <a:gdLst>
              <a:gd name="connsiteX0" fmla="*/ 0 w 611618"/>
              <a:gd name="connsiteY0" fmla="*/ 29728 h 295542"/>
              <a:gd name="connsiteX1" fmla="*/ 611372 w 611618"/>
              <a:gd name="connsiteY1" fmla="*/ 24412 h 295542"/>
              <a:gd name="connsiteX2" fmla="*/ 58479 w 611618"/>
              <a:gd name="connsiteY2" fmla="*/ 295542 h 29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1618" h="295542">
                <a:moveTo>
                  <a:pt x="0" y="29728"/>
                </a:moveTo>
                <a:cubicBezTo>
                  <a:pt x="300813" y="4919"/>
                  <a:pt x="601626" y="-19890"/>
                  <a:pt x="611372" y="24412"/>
                </a:cubicBezTo>
                <a:cubicBezTo>
                  <a:pt x="621119" y="68714"/>
                  <a:pt x="339799" y="182128"/>
                  <a:pt x="58479" y="29554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CE9A1B0-DC25-371D-3C69-867CF22F775D}"/>
              </a:ext>
            </a:extLst>
          </p:cNvPr>
          <p:cNvCxnSpPr>
            <a:cxnSpLocks/>
          </p:cNvCxnSpPr>
          <p:nvPr/>
        </p:nvCxnSpPr>
        <p:spPr>
          <a:xfrm flipV="1">
            <a:off x="4423146" y="2560780"/>
            <a:ext cx="3795" cy="665962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be 73">
            <a:extLst>
              <a:ext uri="{FF2B5EF4-FFF2-40B4-BE49-F238E27FC236}">
                <a16:creationId xmlns:a16="http://schemas.microsoft.com/office/drawing/2014/main" id="{5D6C649C-C313-EDF7-D15C-D8DB01479226}"/>
              </a:ext>
            </a:extLst>
          </p:cNvPr>
          <p:cNvSpPr/>
          <p:nvPr/>
        </p:nvSpPr>
        <p:spPr>
          <a:xfrm>
            <a:off x="4667914" y="2338967"/>
            <a:ext cx="290931" cy="82004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5EEE234-560D-2713-951D-86043F573C2E}"/>
              </a:ext>
            </a:extLst>
          </p:cNvPr>
          <p:cNvSpPr/>
          <p:nvPr/>
        </p:nvSpPr>
        <p:spPr>
          <a:xfrm>
            <a:off x="6120909" y="3092714"/>
            <a:ext cx="329281" cy="1224718"/>
          </a:xfrm>
          <a:custGeom>
            <a:avLst/>
            <a:gdLst>
              <a:gd name="connsiteX0" fmla="*/ 0 w 611618"/>
              <a:gd name="connsiteY0" fmla="*/ 29728 h 295542"/>
              <a:gd name="connsiteX1" fmla="*/ 611372 w 611618"/>
              <a:gd name="connsiteY1" fmla="*/ 24412 h 295542"/>
              <a:gd name="connsiteX2" fmla="*/ 58479 w 611618"/>
              <a:gd name="connsiteY2" fmla="*/ 295542 h 29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1618" h="295542">
                <a:moveTo>
                  <a:pt x="0" y="29728"/>
                </a:moveTo>
                <a:cubicBezTo>
                  <a:pt x="300813" y="4919"/>
                  <a:pt x="601626" y="-19890"/>
                  <a:pt x="611372" y="24412"/>
                </a:cubicBezTo>
                <a:cubicBezTo>
                  <a:pt x="621119" y="68714"/>
                  <a:pt x="339799" y="182128"/>
                  <a:pt x="58479" y="29554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AF42A4C-89F0-5488-F4A8-CA905BF24D7A}"/>
              </a:ext>
            </a:extLst>
          </p:cNvPr>
          <p:cNvCxnSpPr>
            <a:cxnSpLocks/>
          </p:cNvCxnSpPr>
          <p:nvPr/>
        </p:nvCxnSpPr>
        <p:spPr>
          <a:xfrm flipH="1" flipV="1">
            <a:off x="6142505" y="5147029"/>
            <a:ext cx="1327128" cy="7287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5A38C9-757D-0FDF-8015-AC1F54742604}"/>
              </a:ext>
            </a:extLst>
          </p:cNvPr>
          <p:cNvCxnSpPr>
            <a:cxnSpLocks/>
          </p:cNvCxnSpPr>
          <p:nvPr/>
        </p:nvCxnSpPr>
        <p:spPr>
          <a:xfrm>
            <a:off x="6144455" y="4324101"/>
            <a:ext cx="0" cy="810424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B8765CD-CD63-711C-9144-62AEB3D60CDF}"/>
              </a:ext>
            </a:extLst>
          </p:cNvPr>
          <p:cNvCxnSpPr>
            <a:cxnSpLocks/>
          </p:cNvCxnSpPr>
          <p:nvPr/>
        </p:nvCxnSpPr>
        <p:spPr>
          <a:xfrm>
            <a:off x="6120909" y="2390529"/>
            <a:ext cx="0" cy="810424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046881F-5EE9-A46B-126F-CDC17EB227C5}"/>
              </a:ext>
            </a:extLst>
          </p:cNvPr>
          <p:cNvCxnSpPr>
            <a:cxnSpLocks/>
          </p:cNvCxnSpPr>
          <p:nvPr/>
        </p:nvCxnSpPr>
        <p:spPr>
          <a:xfrm flipH="1">
            <a:off x="4814990" y="2370344"/>
            <a:ext cx="1305844" cy="12669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45497D57-D163-1387-7FD8-AC8629FA1954}"/>
              </a:ext>
            </a:extLst>
          </p:cNvPr>
          <p:cNvSpPr txBox="1"/>
          <p:nvPr/>
        </p:nvSpPr>
        <p:spPr>
          <a:xfrm>
            <a:off x="3992516" y="1897723"/>
            <a:ext cx="158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Combiner</a:t>
            </a:r>
            <a:endParaRPr lang="en-CA" dirty="0"/>
          </a:p>
        </p:txBody>
      </p:sp>
      <p:sp>
        <p:nvSpPr>
          <p:cNvPr id="87" name="Cube 86">
            <a:extLst>
              <a:ext uri="{FF2B5EF4-FFF2-40B4-BE49-F238E27FC236}">
                <a16:creationId xmlns:a16="http://schemas.microsoft.com/office/drawing/2014/main" id="{F0647036-2B72-C87A-21FC-E1C8FD9031F9}"/>
              </a:ext>
            </a:extLst>
          </p:cNvPr>
          <p:cNvSpPr/>
          <p:nvPr/>
        </p:nvSpPr>
        <p:spPr>
          <a:xfrm>
            <a:off x="4621572" y="2732188"/>
            <a:ext cx="337273" cy="62457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A341300-D29F-4A63-3D69-5C88D94AB172}"/>
              </a:ext>
            </a:extLst>
          </p:cNvPr>
          <p:cNvSpPr/>
          <p:nvPr/>
        </p:nvSpPr>
        <p:spPr>
          <a:xfrm>
            <a:off x="1438371" y="2267055"/>
            <a:ext cx="435383" cy="7759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6DC1138-95C2-563B-04D8-CCF89D29A237}"/>
              </a:ext>
            </a:extLst>
          </p:cNvPr>
          <p:cNvSpPr/>
          <p:nvPr/>
        </p:nvSpPr>
        <p:spPr>
          <a:xfrm>
            <a:off x="1970348" y="2283760"/>
            <a:ext cx="435383" cy="7759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E1CB3CF-796E-37DE-BF71-F039E0DFD814}"/>
              </a:ext>
            </a:extLst>
          </p:cNvPr>
          <p:cNvSpPr/>
          <p:nvPr/>
        </p:nvSpPr>
        <p:spPr>
          <a:xfrm>
            <a:off x="2563189" y="2292425"/>
            <a:ext cx="435383" cy="7759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B293246-6E79-9EEF-EF35-F8DF46D33F4E}"/>
              </a:ext>
            </a:extLst>
          </p:cNvPr>
          <p:cNvSpPr/>
          <p:nvPr/>
        </p:nvSpPr>
        <p:spPr>
          <a:xfrm>
            <a:off x="3133482" y="2303343"/>
            <a:ext cx="435383" cy="7759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37B0ADB-2591-20C9-8E1D-D2B98AA59BF3}"/>
              </a:ext>
            </a:extLst>
          </p:cNvPr>
          <p:cNvCxnSpPr>
            <a:cxnSpLocks/>
          </p:cNvCxnSpPr>
          <p:nvPr/>
        </p:nvCxnSpPr>
        <p:spPr>
          <a:xfrm flipH="1">
            <a:off x="3430922" y="2387865"/>
            <a:ext cx="1305844" cy="12669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03CF4A6-71A3-1059-8959-9CD93E3E7917}"/>
              </a:ext>
            </a:extLst>
          </p:cNvPr>
          <p:cNvCxnSpPr>
            <a:cxnSpLocks/>
          </p:cNvCxnSpPr>
          <p:nvPr/>
        </p:nvCxnSpPr>
        <p:spPr>
          <a:xfrm flipH="1">
            <a:off x="2863205" y="2400768"/>
            <a:ext cx="575453" cy="0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8A621BA-1F2B-DFAA-2CB2-9D1BD127B46D}"/>
              </a:ext>
            </a:extLst>
          </p:cNvPr>
          <p:cNvCxnSpPr>
            <a:cxnSpLocks/>
          </p:cNvCxnSpPr>
          <p:nvPr/>
        </p:nvCxnSpPr>
        <p:spPr>
          <a:xfrm flipH="1">
            <a:off x="2282022" y="2408739"/>
            <a:ext cx="575453" cy="0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7D86D7-8298-7689-5F06-2D40EFFFD8EB}"/>
              </a:ext>
            </a:extLst>
          </p:cNvPr>
          <p:cNvCxnSpPr>
            <a:cxnSpLocks/>
          </p:cNvCxnSpPr>
          <p:nvPr/>
        </p:nvCxnSpPr>
        <p:spPr>
          <a:xfrm flipH="1">
            <a:off x="1706569" y="2408739"/>
            <a:ext cx="575453" cy="0"/>
          </a:xfrm>
          <a:prstGeom prst="line">
            <a:avLst/>
          </a:prstGeom>
          <a:ln w="317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FF458E7-3C44-9BD3-E4EB-51AC785A59DA}"/>
              </a:ext>
            </a:extLst>
          </p:cNvPr>
          <p:cNvCxnSpPr>
            <a:cxnSpLocks/>
          </p:cNvCxnSpPr>
          <p:nvPr/>
        </p:nvCxnSpPr>
        <p:spPr>
          <a:xfrm flipV="1">
            <a:off x="1575508" y="2528344"/>
            <a:ext cx="0" cy="472004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B92F20B-AE12-D22F-4E1D-4A034CC4A02E}"/>
              </a:ext>
            </a:extLst>
          </p:cNvPr>
          <p:cNvCxnSpPr>
            <a:cxnSpLocks/>
          </p:cNvCxnSpPr>
          <p:nvPr/>
        </p:nvCxnSpPr>
        <p:spPr>
          <a:xfrm flipV="1">
            <a:off x="2090566" y="2735660"/>
            <a:ext cx="7850" cy="237918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9C49CB5-A3BB-DD07-0817-B46B793BF593}"/>
              </a:ext>
            </a:extLst>
          </p:cNvPr>
          <p:cNvCxnSpPr>
            <a:cxnSpLocks/>
          </p:cNvCxnSpPr>
          <p:nvPr/>
        </p:nvCxnSpPr>
        <p:spPr>
          <a:xfrm flipV="1">
            <a:off x="2667600" y="2698773"/>
            <a:ext cx="6467" cy="405395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75B5BA0-10AB-6E77-A428-DBFC06ACE8B2}"/>
              </a:ext>
            </a:extLst>
          </p:cNvPr>
          <p:cNvCxnSpPr>
            <a:cxnSpLocks/>
          </p:cNvCxnSpPr>
          <p:nvPr/>
        </p:nvCxnSpPr>
        <p:spPr>
          <a:xfrm flipV="1">
            <a:off x="3252604" y="2830353"/>
            <a:ext cx="13069" cy="173008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B1A7025-0B7E-FA76-ECFE-41FD9FA86139}"/>
              </a:ext>
            </a:extLst>
          </p:cNvPr>
          <p:cNvCxnSpPr>
            <a:cxnSpLocks/>
          </p:cNvCxnSpPr>
          <p:nvPr/>
        </p:nvCxnSpPr>
        <p:spPr>
          <a:xfrm flipV="1">
            <a:off x="1783441" y="2735834"/>
            <a:ext cx="0" cy="23217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0E59B32-90E0-324F-1C56-7AB44A57A08B}"/>
              </a:ext>
            </a:extLst>
          </p:cNvPr>
          <p:cNvCxnSpPr>
            <a:cxnSpLocks/>
          </p:cNvCxnSpPr>
          <p:nvPr/>
        </p:nvCxnSpPr>
        <p:spPr>
          <a:xfrm flipV="1">
            <a:off x="2282022" y="2772105"/>
            <a:ext cx="0" cy="577586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2FD0D09-BFB5-91AF-A071-85309A4FA19F}"/>
              </a:ext>
            </a:extLst>
          </p:cNvPr>
          <p:cNvCxnSpPr>
            <a:cxnSpLocks/>
          </p:cNvCxnSpPr>
          <p:nvPr/>
        </p:nvCxnSpPr>
        <p:spPr>
          <a:xfrm flipV="1">
            <a:off x="2857475" y="2800596"/>
            <a:ext cx="0" cy="157193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10A32A5-BF66-9898-ADF7-0FBE3F634701}"/>
              </a:ext>
            </a:extLst>
          </p:cNvPr>
          <p:cNvCxnSpPr>
            <a:cxnSpLocks/>
          </p:cNvCxnSpPr>
          <p:nvPr/>
        </p:nvCxnSpPr>
        <p:spPr>
          <a:xfrm flipV="1">
            <a:off x="3430922" y="2800596"/>
            <a:ext cx="7736" cy="471215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890ECE7-7633-073E-3610-B12A1405E729}"/>
              </a:ext>
            </a:extLst>
          </p:cNvPr>
          <p:cNvCxnSpPr>
            <a:cxnSpLocks/>
          </p:cNvCxnSpPr>
          <p:nvPr/>
        </p:nvCxnSpPr>
        <p:spPr>
          <a:xfrm>
            <a:off x="1595382" y="2517083"/>
            <a:ext cx="2834231" cy="47699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4B9E33D-6FA9-CFD0-8495-ABE119C12F45}"/>
              </a:ext>
            </a:extLst>
          </p:cNvPr>
          <p:cNvCxnSpPr>
            <a:cxnSpLocks/>
          </p:cNvCxnSpPr>
          <p:nvPr/>
        </p:nvCxnSpPr>
        <p:spPr>
          <a:xfrm>
            <a:off x="2667580" y="2709776"/>
            <a:ext cx="1755566" cy="19727"/>
          </a:xfrm>
          <a:prstGeom prst="line">
            <a:avLst/>
          </a:prstGeom>
          <a:ln w="317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A55B97E-97F2-6C22-0DC8-8ADFB65AD8B9}"/>
              </a:ext>
            </a:extLst>
          </p:cNvPr>
          <p:cNvCxnSpPr>
            <a:cxnSpLocks/>
          </p:cNvCxnSpPr>
          <p:nvPr/>
        </p:nvCxnSpPr>
        <p:spPr>
          <a:xfrm flipV="1">
            <a:off x="1777563" y="2962172"/>
            <a:ext cx="307446" cy="7885"/>
          </a:xfrm>
          <a:prstGeom prst="line">
            <a:avLst/>
          </a:prstGeom>
          <a:ln w="31750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DD6BA9E-8191-216E-763B-29097DDAC792}"/>
              </a:ext>
            </a:extLst>
          </p:cNvPr>
          <p:cNvCxnSpPr>
            <a:cxnSpLocks/>
          </p:cNvCxnSpPr>
          <p:nvPr/>
        </p:nvCxnSpPr>
        <p:spPr>
          <a:xfrm>
            <a:off x="2860286" y="2970868"/>
            <a:ext cx="398852" cy="29480"/>
          </a:xfrm>
          <a:prstGeom prst="line">
            <a:avLst/>
          </a:prstGeom>
          <a:ln w="31750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5B01751-92BF-32AE-FE92-58EA30965E22}"/>
              </a:ext>
            </a:extLst>
          </p:cNvPr>
          <p:cNvCxnSpPr>
            <a:cxnSpLocks/>
          </p:cNvCxnSpPr>
          <p:nvPr/>
        </p:nvCxnSpPr>
        <p:spPr>
          <a:xfrm flipV="1">
            <a:off x="4829713" y="2792631"/>
            <a:ext cx="7736" cy="471215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1884E53-BB96-27B7-68FD-4A7FC51B1775}"/>
              </a:ext>
            </a:extLst>
          </p:cNvPr>
          <p:cNvCxnSpPr>
            <a:cxnSpLocks/>
          </p:cNvCxnSpPr>
          <p:nvPr/>
        </p:nvCxnSpPr>
        <p:spPr>
          <a:xfrm flipV="1">
            <a:off x="4898934" y="2782324"/>
            <a:ext cx="31461" cy="553509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0AFA18E-A072-A292-7999-7DB856BAF667}"/>
              </a:ext>
            </a:extLst>
          </p:cNvPr>
          <p:cNvCxnSpPr>
            <a:cxnSpLocks/>
          </p:cNvCxnSpPr>
          <p:nvPr/>
        </p:nvCxnSpPr>
        <p:spPr>
          <a:xfrm flipV="1">
            <a:off x="4736766" y="2782324"/>
            <a:ext cx="0" cy="371368"/>
          </a:xfrm>
          <a:prstGeom prst="line">
            <a:avLst/>
          </a:prstGeom>
          <a:ln w="317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Cube 154">
            <a:extLst>
              <a:ext uri="{FF2B5EF4-FFF2-40B4-BE49-F238E27FC236}">
                <a16:creationId xmlns:a16="http://schemas.microsoft.com/office/drawing/2014/main" id="{2D1FCDA1-8170-0573-7BAF-DA84D91AE050}"/>
              </a:ext>
            </a:extLst>
          </p:cNvPr>
          <p:cNvSpPr/>
          <p:nvPr/>
        </p:nvSpPr>
        <p:spPr>
          <a:xfrm rot="5400000">
            <a:off x="4051934" y="2438470"/>
            <a:ext cx="120282" cy="249125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0" name="Cube 159">
            <a:extLst>
              <a:ext uri="{FF2B5EF4-FFF2-40B4-BE49-F238E27FC236}">
                <a16:creationId xmlns:a16="http://schemas.microsoft.com/office/drawing/2014/main" id="{98768D2D-0B1E-689D-D638-3788D5EF3D04}"/>
              </a:ext>
            </a:extLst>
          </p:cNvPr>
          <p:cNvSpPr/>
          <p:nvPr/>
        </p:nvSpPr>
        <p:spPr>
          <a:xfrm rot="5400000">
            <a:off x="4055277" y="2604941"/>
            <a:ext cx="120282" cy="249125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A8A46EE-8452-5CAB-3249-3B23BAA9F364}"/>
              </a:ext>
            </a:extLst>
          </p:cNvPr>
          <p:cNvSpPr txBox="1"/>
          <p:nvPr/>
        </p:nvSpPr>
        <p:spPr>
          <a:xfrm>
            <a:off x="1490317" y="1859228"/>
            <a:ext cx="158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395W PV x 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95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lab uses the FXR Inverter.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48V DC battery input.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3000Watts output AC pure sinewave.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manuals, one for installation the other for operations.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Mate3s is used to program the parameters.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8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 schematic wiring for FXR Inverter.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 overview.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B8B33-33D7-80AD-E208-579285B4B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267015"/>
            <a:ext cx="4128875" cy="6129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9E707-D3DD-2DF6-90A3-966C11A9E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6" y="3252787"/>
            <a:ext cx="7086600" cy="31439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84C944-EAC0-1397-9BF1-366AEFA22B3B}"/>
              </a:ext>
            </a:extLst>
          </p:cNvPr>
          <p:cNvCxnSpPr/>
          <p:nvPr/>
        </p:nvCxnSpPr>
        <p:spPr>
          <a:xfrm>
            <a:off x="4676775" y="1704975"/>
            <a:ext cx="2886075" cy="126682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334A18-76F4-A9D5-3513-EFE40FF5705B}"/>
              </a:ext>
            </a:extLst>
          </p:cNvPr>
          <p:cNvCxnSpPr/>
          <p:nvPr/>
        </p:nvCxnSpPr>
        <p:spPr>
          <a:xfrm>
            <a:off x="2657475" y="2628900"/>
            <a:ext cx="238125" cy="8001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90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90" y="70872"/>
            <a:ext cx="4820975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Stand Alone Labs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32827"/>
            <a:ext cx="12192000" cy="5754301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FXR Inverter has many operating modes compared to other inverters of this quality.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Stand-Alone option that we will use in the labs is the “Generator” mode.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allows for a generator to be used to charge the battery bank.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allows AC power into it to act like a battery charger.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sends out (inverts) AC 120V from the battery.</a:t>
            </a: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8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92706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y template" id="{5B5A9EEE-5E55-4EF9-89C9-65D33258FE22}" vid="{7483052C-6CA1-48FA-975E-243096064F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5615</TotalTime>
  <Words>3588</Words>
  <Application>Microsoft Office PowerPoint</Application>
  <PresentationFormat>Widescreen</PresentationFormat>
  <Paragraphs>617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Franklin Gothic Book</vt:lpstr>
      <vt:lpstr>Franklin Gothic Medium</vt:lpstr>
      <vt:lpstr>IDB Belize Minimal Presentation - Design_ TEMPLATE</vt:lpstr>
      <vt:lpstr>PowerPoint Presentation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  <vt:lpstr>Stand Alone Labs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Wilkie,Gordon</dc:creator>
  <cp:lastModifiedBy>Wilkie,Gordon</cp:lastModifiedBy>
  <cp:revision>56</cp:revision>
  <dcterms:created xsi:type="dcterms:W3CDTF">2023-01-19T17:10:47Z</dcterms:created>
  <dcterms:modified xsi:type="dcterms:W3CDTF">2023-01-23T15:57:22Z</dcterms:modified>
</cp:coreProperties>
</file>